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1" r:id="rId3"/>
    <p:sldId id="324" r:id="rId4"/>
    <p:sldId id="322" r:id="rId5"/>
    <p:sldId id="323" r:id="rId6"/>
    <p:sldId id="305" r:id="rId7"/>
    <p:sldId id="289" r:id="rId8"/>
    <p:sldId id="325" r:id="rId9"/>
    <p:sldId id="326" r:id="rId10"/>
    <p:sldId id="327" r:id="rId11"/>
    <p:sldId id="257" r:id="rId12"/>
    <p:sldId id="328" r:id="rId13"/>
    <p:sldId id="329" r:id="rId14"/>
    <p:sldId id="30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10" r:id="rId23"/>
    <p:sldId id="285" r:id="rId24"/>
    <p:sldId id="317" r:id="rId25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56"/>
      </p:cViewPr>
      <p:guideLst>
        <p:guide orient="horz" pos="2160"/>
        <p:guide orient="horz" pos="1008"/>
        <p:guide pos="2880"/>
        <p:guide pos="528"/>
        <p:guide pos="7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99CE7-6166-46F3-8160-DB735B7BEC84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A8698-BDB1-4F21-9575-EE2708FC9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5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A8698-BDB1-4F21-9575-EE2708FC90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2E624-11F5-4400-A8B1-2164940C155E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556" y="3886200"/>
            <a:ext cx="7239000" cy="685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Garamond Premr Pro Smbd" pitchFamily="18" charset="0"/>
              </a:rPr>
              <a:t>Alexander Brandl</a:t>
            </a:r>
            <a:endParaRPr lang="en-US" sz="3000" dirty="0">
              <a:solidFill>
                <a:schemeClr val="tx1"/>
              </a:solidFill>
              <a:latin typeface="Garamond Premr Pro Smbd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533400"/>
            <a:ext cx="76962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800" noProof="0" dirty="0" smtClean="0">
                <a:latin typeface="Arial Black" pitchFamily="34" charset="0"/>
              </a:rPr>
              <a:t>ERHS 630</a:t>
            </a:r>
            <a:endParaRPr lang="en-US" sz="2000" noProof="0" dirty="0" smtClean="0">
              <a:latin typeface="Arial Black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2000" noProof="0" dirty="0" smtClean="0">
                <a:latin typeface="Arial Black" pitchFamily="34" charset="0"/>
              </a:rPr>
              <a:t> </a:t>
            </a:r>
            <a:r>
              <a:rPr lang="en-US" sz="4800" noProof="0" dirty="0" smtClean="0">
                <a:latin typeface="Arial Black" pitchFamily="34" charset="0"/>
              </a:rPr>
              <a:t/>
            </a:r>
            <a:br>
              <a:rPr lang="en-US" sz="4800" noProof="0" dirty="0" smtClean="0">
                <a:latin typeface="Arial Black" pitchFamily="34" charset="0"/>
              </a:rPr>
            </a:br>
            <a:r>
              <a:rPr lang="en-US" sz="4800" noProof="0" dirty="0" smtClean="0">
                <a:latin typeface="Arial Black" pitchFamily="34" charset="0"/>
              </a:rPr>
              <a:t>Effective and Committed Effective Dose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90600" y="5638800"/>
            <a:ext cx="723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1600" i="1" dirty="0" smtClean="0">
                <a:latin typeface="Garamond Premr Pro" pitchFamily="18" charset="0"/>
              </a:rPr>
              <a:t>Environmental and Radiological Health Sciences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 Premr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E 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2800" baseline="-250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thyroid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= 61.5 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mSv</a:t>
                </a: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2800" baseline="-250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rest</a:t>
                </a:r>
                <a:r>
                  <a:rPr lang="en-US" sz="2800" baseline="-25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aseline="-250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body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= 0.13 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mSv</a:t>
                </a: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𝑡h𝑦𝑟𝑜𝑖𝑑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𝑡h𝑦𝑟𝑜𝑖𝑑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𝑟𝑒𝑠𝑡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𝑟𝑒𝑠𝑡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cs typeface="Arial" pitchFamily="34" charset="0"/>
                        </a:rPr>
                        <m:t>𝐸</m:t>
                      </m:r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cs typeface="Arial" pitchFamily="34" charset="0"/>
                        </a:rPr>
                        <m:t>=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Arial" pitchFamily="34" charset="0"/>
                            </a:rPr>
                            <m:t>0.0</m:t>
                          </m:r>
                          <m: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Arial" pitchFamily="34" charset="0"/>
                            </a:rPr>
                            <m:t>4</m:t>
                          </m:r>
                          <m: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×61.5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0.9</m:t>
                          </m:r>
                          <m: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6</m:t>
                          </m:r>
                          <m: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×0.13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2</m:t>
                      </m:r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.</m:t>
                      </m:r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6</m:t>
                      </m:r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mSv</m:t>
                      </m:r>
                    </m:oMath>
                  </m:oMathPara>
                </a14:m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485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7752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Effective dose in case of internally deposited 	radioactive material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radiation will deposit energy (dose) in 	organs or tissues over a certain period of 	time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depending on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physical half-life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biological retention within the body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Resulting in an accumulation of dose over 	(possibly extended) periods of time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Definition of Committed Effective Dose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Committed Effective Dose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2133600"/>
            <a:ext cx="7391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SI units like 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[J kg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] or [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Sv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]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Additive to E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Total dose expected to be delivered to an 	organ / tissue or the whole body within 	a specified time period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7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Comm. Effective Dose (II)</a:t>
            </a:r>
          </a:p>
        </p:txBody>
      </p:sp>
    </p:spTree>
    <p:extLst>
      <p:ext uri="{BB962C8B-B14F-4D97-AF65-F5344CB8AC3E}">
        <p14:creationId xmlns:p14="http://schemas.microsoft.com/office/powerpoint/2010/main" val="9659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Committed Equivalent Dose, H</a:t>
                </a:r>
                <a:r>
                  <a:rPr lang="en-US" sz="2800" baseline="-25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Symbol" pitchFamily="18" charset="2"/>
                    <a:cs typeface="Arial" pitchFamily="34" charset="0"/>
                    <a:sym typeface="Symbol"/>
                  </a:rPr>
                  <a:t>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2800" dirty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Committed dose in an organ / tissue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Time period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</a:t>
                </a:r>
                <a:endParaRPr lang="en-US" sz="2800" dirty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  <a:sym typeface="Symbol"/>
                </a:endParaRPr>
              </a:p>
              <a:p>
                <a:pPr lvl="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𝜏</m:t>
                      </m:r>
                      <m:r>
                        <a:rPr lang="en-US" sz="2800" i="1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)=</m:t>
                      </m:r>
                      <m:nary>
                        <m:naryPr>
                          <m:ctrlP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𝜏</m:t>
                          </m:r>
                        </m:sup>
                        <m:e>
                          <m:acc>
                            <m:accPr>
                              <m:chr m:val="̇"/>
                              <m:ctrlPr>
                                <a:rPr lang="en-US" sz="280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d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  <a:sym typeface="Symbol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Committed Effective Dose</a:t>
                </a: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𝐸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𝜏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lang="en-US" sz="2800" dirty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485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Comm. Effective Dose (III)</a:t>
            </a:r>
          </a:p>
        </p:txBody>
      </p:sp>
    </p:spTree>
    <p:extLst>
      <p:ext uri="{BB962C8B-B14F-4D97-AF65-F5344CB8AC3E}">
        <p14:creationId xmlns:p14="http://schemas.microsoft.com/office/powerpoint/2010/main" val="18135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Limiting parameters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𝜏</m:t>
                    </m:r>
                    <m:r>
                      <a:rPr lang="en-US" sz="280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→∞</m:t>
                    </m:r>
                  </m:oMath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radioactive material with very </a:t>
                </a:r>
                <a:r>
                  <a:rPr lang="en-US" sz="280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short half-	life (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let’s not talk about </a:t>
                </a:r>
                <a:r>
                  <a:rPr lang="en-US" sz="280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biological 	retention –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yet)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E(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) = ?</a:t>
                </a:r>
                <a:endParaRPr lang="en-US" sz="2800" baseline="-25000" dirty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485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Comm. Effective Dose (IV)</a:t>
            </a:r>
          </a:p>
        </p:txBody>
      </p:sp>
    </p:spTree>
    <p:extLst>
      <p:ext uri="{BB962C8B-B14F-4D97-AF65-F5344CB8AC3E}">
        <p14:creationId xmlns:p14="http://schemas.microsoft.com/office/powerpoint/2010/main" val="9732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Limiting parameters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𝜏</m:t>
                    </m:r>
                    <m:r>
                      <a:rPr lang="en-US" sz="280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→∞</m:t>
                    </m:r>
                  </m:oMath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radioactive material with very short half-	life (let’s not talk about biological 	retention – yet)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E(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) = ?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86750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386750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386750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  <m:t>𝑇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cs typeface="Arial" pitchFamily="34" charset="0"/>
                        <a:sym typeface="Symbol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cs typeface="Arial" pitchFamily="34" charset="0"/>
                        <a:sym typeface="Symbol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)→0</m:t>
                    </m:r>
                  </m:oMath>
                </a14:m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very quickly</a:t>
                </a: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485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Comm. Effective Dose (IV)</a:t>
            </a:r>
          </a:p>
        </p:txBody>
      </p:sp>
    </p:spTree>
    <p:extLst>
      <p:ext uri="{BB962C8B-B14F-4D97-AF65-F5344CB8AC3E}">
        <p14:creationId xmlns:p14="http://schemas.microsoft.com/office/powerpoint/2010/main" val="14524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Limiting parameters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𝜏</m:t>
                    </m:r>
                    <m:r>
                      <a:rPr lang="en-US" sz="280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→∞</m:t>
                    </m:r>
                  </m:oMath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radioactive material with very short half-	life (let’s not talk about biological 	retention – yet)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E(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) = ?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86750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386750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386750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  <m:t>𝑇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cs typeface="Arial" pitchFamily="34" charset="0"/>
                        <a:sym typeface="Symbol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cs typeface="Arial" pitchFamily="34" charset="0"/>
                        <a:sym typeface="Symbol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)→0</m:t>
                    </m:r>
                  </m:oMath>
                </a14:m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very quickly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  <m:t>𝑇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cs typeface="Arial" pitchFamily="34" charset="0"/>
                        <a:sym typeface="Symbol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𝜏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non-trivial only for short period of 	time (say for a few half-lives, T)</a:t>
                </a: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485" t="-1355" b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Comm. Effective Dose (IV)</a:t>
            </a:r>
          </a:p>
        </p:txBody>
      </p:sp>
    </p:spTree>
    <p:extLst>
      <p:ext uri="{BB962C8B-B14F-4D97-AF65-F5344CB8AC3E}">
        <p14:creationId xmlns:p14="http://schemas.microsoft.com/office/powerpoint/2010/main" val="7342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Limiting parameters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𝜏</m:t>
                    </m:r>
                    <m:r>
                      <a:rPr lang="en-US" sz="280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→∞</m:t>
                    </m:r>
                  </m:oMath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radioactive material with very short half-	life (let’s not talk about biological 	retention – yet)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E(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) = ?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86750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386750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386750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  <m:t>𝑇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cs typeface="Arial" pitchFamily="34" charset="0"/>
                        <a:sym typeface="Symbol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cs typeface="Arial" pitchFamily="34" charset="0"/>
                        <a:sym typeface="Symbol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)→0</m:t>
                    </m:r>
                  </m:oMath>
                </a14:m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very quickly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  <m:t>𝑇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cs typeface="Arial" pitchFamily="34" charset="0"/>
                        <a:sym typeface="Symbol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𝜏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non-trivial only for short period of 	time (say for a few half-lives, T)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E() = E(T), “immediate”</a:t>
                </a: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485" t="-2304" b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Comm. Effective Dose (IV)</a:t>
            </a:r>
          </a:p>
        </p:txBody>
      </p:sp>
    </p:spTree>
    <p:extLst>
      <p:ext uri="{BB962C8B-B14F-4D97-AF65-F5344CB8AC3E}">
        <p14:creationId xmlns:p14="http://schemas.microsoft.com/office/powerpoint/2010/main" val="9587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Limiting parameters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𝜏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=50</m:t>
                    </m:r>
                  </m:oMath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radioactive material with half-life           	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 50 years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(let’s not talk about 	biological retention – yet)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E(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) = ?</a:t>
                </a:r>
                <a:endParaRPr lang="en-US" sz="2800" baseline="-25000" dirty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485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Comm. Effective Dose (V)</a:t>
            </a:r>
          </a:p>
        </p:txBody>
      </p:sp>
    </p:spTree>
    <p:extLst>
      <p:ext uri="{BB962C8B-B14F-4D97-AF65-F5344CB8AC3E}">
        <p14:creationId xmlns:p14="http://schemas.microsoft.com/office/powerpoint/2010/main" val="14782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Limiting parameters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𝜏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=50</m:t>
                    </m:r>
                  </m:oMath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radioactive material with half-life           	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 50 years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(let’s not talk about 	biological retention – yet)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E(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) = ?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86750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386750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386750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  <m:t>𝑇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≅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𝑐𝑜𝑛𝑠𝑡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.</m:t>
                    </m:r>
                  </m:oMath>
                </a14:m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o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ver 50 years </a:t>
                </a:r>
                <a:endParaRPr lang="en-US" sz="2800" baseline="-250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  <a:sym typeface="Symbol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485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Comm. Effective Dose (V)</a:t>
            </a:r>
          </a:p>
        </p:txBody>
      </p:sp>
    </p:spTree>
    <p:extLst>
      <p:ext uri="{BB962C8B-B14F-4D97-AF65-F5344CB8AC3E}">
        <p14:creationId xmlns:p14="http://schemas.microsoft.com/office/powerpoint/2010/main" val="35674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Protection quantity as defined by ICRP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Additive if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LNT assumption for stochastic effects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 the low dose range (&lt; 100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mSv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Allows combination of different exposures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external exposure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internal exposure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different types of radiation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Primary exposure limits in terms of a single quantity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facilitates system of dose limitation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record-keeping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Effective Dose</a:t>
            </a:r>
          </a:p>
        </p:txBody>
      </p:sp>
    </p:spTree>
    <p:extLst>
      <p:ext uri="{BB962C8B-B14F-4D97-AF65-F5344CB8AC3E}">
        <p14:creationId xmlns:p14="http://schemas.microsoft.com/office/powerpoint/2010/main" val="6988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Limiting parameters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𝜏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=50</m:t>
                    </m:r>
                  </m:oMath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radioactive material with half-life           	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 50 years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(let’s not talk about 	biological retention – yet)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E(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) = ?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86750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386750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386750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  <m:t>𝑇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≅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𝑐𝑜𝑛𝑠𝑡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.</m:t>
                    </m:r>
                  </m:oMath>
                </a14:m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o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ver 50 years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  <m:t>50</m:t>
                        </m:r>
                      </m:e>
                    </m:d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≅</m:t>
                    </m:r>
                    <m:acc>
                      <m:accPr>
                        <m:chr m:val="̇"/>
                        <m:ctrlP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ea typeface="Cambria Math"/>
                            <a:cs typeface="Arial" pitchFamily="34" charset="0"/>
                            <a:sym typeface="Symbo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38675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38675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  <a:sym typeface="Symbol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38675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  <a:sym typeface="Symbol"/>
                              </a:rPr>
                              <m:t>𝑇</m:t>
                            </m:r>
                          </m:sub>
                        </m:sSub>
                      </m:e>
                    </m:acc>
                    <m:r>
                      <a:rPr lang="en-US" sz="280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50</m:t>
                    </m:r>
                  </m:oMath>
                </a14:m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endParaRPr lang="en-US" sz="2800" baseline="-250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  <a:sym typeface="Symbol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485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Comm. Effective Dose (V)</a:t>
            </a:r>
          </a:p>
        </p:txBody>
      </p:sp>
    </p:spTree>
    <p:extLst>
      <p:ext uri="{BB962C8B-B14F-4D97-AF65-F5344CB8AC3E}">
        <p14:creationId xmlns:p14="http://schemas.microsoft.com/office/powerpoint/2010/main" val="40487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Limiting parameters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𝜏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=50</m:t>
                    </m:r>
                  </m:oMath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radioactive material with half-life           	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 50 years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(let’s not talk about 	biological retention – yet)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E(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) = ?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386750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386750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386750"/>
                                </a:solidFill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  <m:t>𝑇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≅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𝑐𝑜𝑛𝑠𝑡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.</m:t>
                    </m:r>
                  </m:oMath>
                </a14:m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o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ver 50 years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  <a:sym typeface="Symbol"/>
                          </a:rPr>
                          <m:t>50</m:t>
                        </m:r>
                      </m:e>
                    </m:d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≅</m:t>
                    </m:r>
                    <m:acc>
                      <m:accPr>
                        <m:chr m:val="̇"/>
                        <m:ctrlP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ea typeface="Cambria Math"/>
                            <a:cs typeface="Arial" pitchFamily="34" charset="0"/>
                            <a:sym typeface="Symbo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38675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38675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  <a:sym typeface="Symbol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38675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  <a:sym typeface="Symbol"/>
                              </a:rPr>
                              <m:t>𝑇</m:t>
                            </m:r>
                          </m:sub>
                        </m:sSub>
                      </m:e>
                    </m:acc>
                    <m:r>
                      <a:rPr lang="en-US" sz="280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  <a:sym typeface="Symbol"/>
                      </a:rPr>
                      <m:t>50</m:t>
                    </m:r>
                  </m:oMath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  <a:sym typeface="Symbol"/>
                </a:endParaRP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E(50) constant annually, E(1) = </a:t>
                </a:r>
                <a:r>
                  <a:rPr lang="en-US" sz="280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E(50)/50 </a:t>
                </a:r>
                <a:endParaRPr lang="en-US" sz="2800" baseline="-250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  <a:sym typeface="Symbol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485" t="-1355" r="-660" b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Comm. Effective Dose (V)</a:t>
            </a:r>
          </a:p>
        </p:txBody>
      </p:sp>
    </p:spTree>
    <p:extLst>
      <p:ext uri="{BB962C8B-B14F-4D97-AF65-F5344CB8AC3E}">
        <p14:creationId xmlns:p14="http://schemas.microsoft.com/office/powerpoint/2010/main" val="36195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ICRP recommendations (ICRP 103)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for compliance with dose limits 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committed effective dose assigned to 	year in which intake occurred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workers: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 = 50 years (working-life 	expectancy for young adult entering 	work force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public: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 = 50 years for adults,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 = (70 – age) years for children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Comm. Effective Dose (VI)</a:t>
            </a:r>
          </a:p>
        </p:txBody>
      </p:sp>
    </p:spTree>
    <p:extLst>
      <p:ext uri="{BB962C8B-B14F-4D97-AF65-F5344CB8AC3E}">
        <p14:creationId xmlns:p14="http://schemas.microsoft.com/office/powerpoint/2010/main" val="24414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485900"/>
            <a:ext cx="7391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Occupational and compliance monitoring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Dose limits assessed against “Total” 	Effective Dose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Effective Dose, E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Contributions are additive!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US" sz="2800" b="0" i="0" u="none" strike="noStrike" kern="1200" cap="none" spc="0" normalizeH="0" baseline="-2500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“Total” Effective Dose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613" y="4114800"/>
            <a:ext cx="2937387" cy="62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00" y="4962525"/>
            <a:ext cx="5064199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9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98326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E contributions: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external exposure</a:t>
                </a:r>
                <a:endParaRPr lang="en-US" sz="2800" dirty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noProof="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internal exposure</a:t>
                </a:r>
              </a:p>
              <a:p>
                <a:pPr lvl="2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inhalation</a:t>
                </a:r>
              </a:p>
              <a:p>
                <a:pPr lvl="2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ingestion</a:t>
                </a:r>
              </a:p>
              <a:p>
                <a:pPr lvl="2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(direct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absorption </a:t>
                </a:r>
                <a:r>
                  <a:rPr lang="en-US" sz="280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/ wound) </a:t>
                </a:r>
                <a:endParaRPr lang="en-US" sz="2800" baseline="-250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lang="en-US" sz="2800" noProof="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𝐸</m:t>
                      </m:r>
                      <m:r>
                        <a:rPr lang="en-US" sz="280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𝑖𝑛h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50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𝑖𝑛𝑔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(50)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SI unit [J kg</a:t>
                </a:r>
                <a:r>
                  <a:rPr lang="en-US" sz="2800" baseline="30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 or [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Sv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26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320" t="-2168" b="-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“Total” Effective Dose (II)</a:t>
            </a:r>
          </a:p>
        </p:txBody>
      </p:sp>
    </p:spTree>
    <p:extLst>
      <p:ext uri="{BB962C8B-B14F-4D97-AF65-F5344CB8AC3E}">
        <p14:creationId xmlns:p14="http://schemas.microsoft.com/office/powerpoint/2010/main" val="31312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800" baseline="-250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ex- and age-averaged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 calculated for Reference Person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not an individual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ICRP has specified 2 sex-specific 	computational phantoms for assessment 	of 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Reference Female, Reference Male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Used for calculation of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dose conversion coefficients for external,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dose coefficients for internal exposure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Effective Dose (II)</a:t>
            </a:r>
          </a:p>
        </p:txBody>
      </p:sp>
    </p:spTree>
    <p:extLst>
      <p:ext uri="{BB962C8B-B14F-4D97-AF65-F5344CB8AC3E}">
        <p14:creationId xmlns:p14="http://schemas.microsoft.com/office/powerpoint/2010/main" val="13491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Computational phantoms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used to calculate organ doses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separately for females and males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averaged equivalent doses to organ or 	tissues</a:t>
            </a:r>
          </a:p>
          <a:p>
            <a:pPr>
              <a:spcBef>
                <a:spcPct val="20000"/>
              </a:spcBef>
              <a:defRPr/>
            </a:pPr>
            <a:endParaRPr lang="en-US" sz="280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Effective Dose (IV)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63" y="4661770"/>
            <a:ext cx="3086119" cy="102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1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Sex-averaging (from ICRP 103)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280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Effective Dose (V)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24" y="2057400"/>
            <a:ext cx="5611776" cy="415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5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706677" y="1409700"/>
                <a:ext cx="7391400" cy="4533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Effective dose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in the whole body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due to radiation R</a:t>
                </a:r>
              </a:p>
              <a:p>
                <a:pPr>
                  <a:spcBef>
                    <a:spcPct val="20000"/>
                  </a:spcBef>
                  <a:defRPr/>
                </a:pPr>
                <a:endParaRPr lang="en-US" sz="2800" dirty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𝐸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𝑅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𝑅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SI unit [J kg</a:t>
                </a:r>
                <a:r>
                  <a:rPr lang="en-US" sz="2800" baseline="30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 or [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Sv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</a:t>
                </a:r>
                <a:endParaRPr lang="en-US" sz="2800" dirty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77" y="1409700"/>
                <a:ext cx="7391400" cy="4533900"/>
              </a:xfrm>
              <a:prstGeom prst="rect">
                <a:avLst/>
              </a:prstGeom>
              <a:blipFill rotWithShape="1">
                <a:blip r:embed="rId4"/>
                <a:stretch>
                  <a:fillRect l="-1485" t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Effective Dose (VI)</a:t>
            </a:r>
          </a:p>
        </p:txBody>
      </p:sp>
    </p:spTree>
    <p:extLst>
      <p:ext uri="{BB962C8B-B14F-4D97-AF65-F5344CB8AC3E}">
        <p14:creationId xmlns:p14="http://schemas.microsoft.com/office/powerpoint/2010/main" val="19003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Laboratory accident: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185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kBq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131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 incorporated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37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kBq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deposited in thyroid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148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kBq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uniformly distributed in rest of 	body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Internal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dosimetry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thyroid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61.5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mSv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baseline="-250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rest</a:t>
            </a:r>
            <a:r>
              <a:rPr lang="en-US" sz="2800" baseline="-25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body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= 0.13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mSv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 = ?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8133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E 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2800" baseline="-250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thyroid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= 61.5 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mSv</a:t>
                </a: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2800" baseline="-250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rest</a:t>
                </a:r>
                <a:r>
                  <a:rPr lang="en-US" sz="2800" baseline="-25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aseline="-250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body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= 0.13 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mSv</a:t>
                </a: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485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6005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E 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2800" baseline="-250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thyroid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= 61.5 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mSv</a:t>
                </a: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2800" baseline="-250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rest</a:t>
                </a:r>
                <a:r>
                  <a:rPr lang="en-US" sz="2800" baseline="-25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aseline="-250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body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= 0.13 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mSv</a:t>
                </a: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𝑡h𝑦𝑟𝑜𝑖𝑑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𝑡h𝑦𝑟𝑜𝑖𝑑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𝑟𝑒𝑠𝑡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𝑟𝑒𝑠𝑡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485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3805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u-templt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csu-templt1</Template>
  <TotalTime>2300</TotalTime>
  <Words>745</Words>
  <Application>Microsoft Office PowerPoint</Application>
  <PresentationFormat>On-screen Show (4:3)</PresentationFormat>
  <Paragraphs>167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csu-templt1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Tranby,Steve</dc:creator>
  <cp:lastModifiedBy>Brandl,Alexander</cp:lastModifiedBy>
  <cp:revision>183</cp:revision>
  <dcterms:created xsi:type="dcterms:W3CDTF">2009-06-05T21:41:41Z</dcterms:created>
  <dcterms:modified xsi:type="dcterms:W3CDTF">2011-01-24T15:31:49Z</dcterms:modified>
</cp:coreProperties>
</file>