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06" r:id="rId3"/>
    <p:sldId id="286" r:id="rId4"/>
    <p:sldId id="291" r:id="rId5"/>
    <p:sldId id="289" r:id="rId6"/>
    <p:sldId id="257" r:id="rId7"/>
    <p:sldId id="310" r:id="rId8"/>
    <p:sldId id="311" r:id="rId9"/>
    <p:sldId id="312" r:id="rId10"/>
    <p:sldId id="259" r:id="rId11"/>
    <p:sldId id="309" r:id="rId12"/>
    <p:sldId id="284" r:id="rId13"/>
    <p:sldId id="313" r:id="rId14"/>
    <p:sldId id="316" r:id="rId15"/>
    <p:sldId id="285" r:id="rId16"/>
    <p:sldId id="314" r:id="rId17"/>
    <p:sldId id="315" r:id="rId18"/>
    <p:sldId id="317" r:id="rId19"/>
    <p:sldId id="287" r:id="rId20"/>
    <p:sldId id="319" r:id="rId21"/>
    <p:sldId id="318" r:id="rId22"/>
    <p:sldId id="320" r:id="rId23"/>
    <p:sldId id="321" r:id="rId24"/>
    <p:sldId id="305" r:id="rId25"/>
  </p:sldIdLst>
  <p:sldSz cx="9144000" cy="6858000" type="screen4x3"/>
  <p:notesSz cx="70104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998" y="-756"/>
      </p:cViewPr>
      <p:guideLst>
        <p:guide orient="horz" pos="2160"/>
        <p:guide orient="horz" pos="1008"/>
        <p:guide pos="2880"/>
        <p:guide pos="528"/>
        <p:guide pos="7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99CE7-6166-46F3-8160-DB735B7BEC84}" type="datetimeFigureOut">
              <a:rPr lang="en-US" smtClean="0"/>
              <a:t>1/20/2011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51350"/>
            <a:ext cx="5607050" cy="421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A8698-BDB1-4F21-9575-EE2708FC9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5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A8698-BDB1-4F21-9575-EE2708FC900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70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1/20/2011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1/20/2011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1/20/2011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1/20/2011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1/20/2011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1/20/2011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1/20/2011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1/20/2011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1/20/2011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1/20/2011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1/20/2011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2E624-11F5-4400-A8B1-2164940C155E}" type="datetimeFigureOut">
              <a:rPr lang="en-US" smtClean="0"/>
              <a:pPr/>
              <a:t>1/20/2011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657600"/>
            <a:ext cx="7239000" cy="6858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tx1"/>
                </a:solidFill>
                <a:latin typeface="Garamond Premr Pro Smbd" pitchFamily="18" charset="0"/>
              </a:rPr>
              <a:t>Alexander Brandl</a:t>
            </a:r>
            <a:endParaRPr lang="en-US" sz="3000" dirty="0">
              <a:solidFill>
                <a:schemeClr val="tx1"/>
              </a:solidFill>
              <a:latin typeface="Garamond Premr Pro Smbd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2000" y="685800"/>
            <a:ext cx="7696200" cy="274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4800" noProof="0" dirty="0" smtClean="0">
                <a:latin typeface="Arial Black" pitchFamily="34" charset="0"/>
              </a:rPr>
              <a:t>ERHS 630</a:t>
            </a:r>
            <a:endParaRPr lang="en-US" sz="2000" noProof="0" dirty="0" smtClean="0">
              <a:latin typeface="Arial Black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n-US" sz="2000" noProof="0" dirty="0" smtClean="0">
                <a:latin typeface="Arial Black" pitchFamily="34" charset="0"/>
              </a:rPr>
              <a:t> </a:t>
            </a:r>
            <a:r>
              <a:rPr lang="en-US" sz="4800" noProof="0" dirty="0" smtClean="0">
                <a:latin typeface="Arial Black" pitchFamily="34" charset="0"/>
              </a:rPr>
              <a:t/>
            </a:r>
            <a:br>
              <a:rPr lang="en-US" sz="4800" noProof="0" dirty="0" smtClean="0">
                <a:latin typeface="Arial Black" pitchFamily="34" charset="0"/>
              </a:rPr>
            </a:br>
            <a:r>
              <a:rPr lang="en-US" sz="4800" dirty="0" smtClean="0">
                <a:latin typeface="Arial Black" pitchFamily="34" charset="0"/>
              </a:rPr>
              <a:t>Radiation and Tissue</a:t>
            </a:r>
            <a:br>
              <a:rPr lang="en-US" sz="4800" dirty="0" smtClean="0">
                <a:latin typeface="Arial Black" pitchFamily="34" charset="0"/>
              </a:rPr>
            </a:br>
            <a:r>
              <a:rPr lang="en-US" sz="4800" dirty="0" smtClean="0">
                <a:latin typeface="Arial Black" pitchFamily="34" charset="0"/>
              </a:rPr>
              <a:t>Weighting Factors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90600" y="5638800"/>
            <a:ext cx="7239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1600" i="1" dirty="0" smtClean="0">
                <a:latin typeface="Garamond Premr Pro" pitchFamily="18" charset="0"/>
              </a:rPr>
              <a:t>Environmental and Radiological Health Sciences</a:t>
            </a:r>
            <a:endParaRPr kumimoji="0" lang="en-US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 Premr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Radiation Weighting (</a:t>
            </a:r>
            <a:r>
              <a:rPr lang="en-US" dirty="0">
                <a:solidFill>
                  <a:srgbClr val="FFFF00"/>
                </a:solidFill>
              </a:rPr>
              <a:t>V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85800" y="1371600"/>
            <a:ext cx="7696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Cell killing: RBE as a function of LET (from 	Turner)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158" y="2362200"/>
            <a:ext cx="5981700" cy="393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86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524000"/>
            <a:ext cx="7391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Quality factor, Q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defined at the point of interaction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applied to D at point of interaction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still used by ICRU for operational quantities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Radiation weighting factor, </a:t>
            </a:r>
            <a:r>
              <a:rPr lang="en-US" sz="28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2800" baseline="-250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R</a:t>
            </a:r>
            <a:endParaRPr kumimoji="0" lang="en-US" sz="2800" b="0" i="0" u="none" strike="noStrike" kern="1200" cap="none" spc="0" normalizeH="0" baseline="-2500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determined by the radiation incident on the 	body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applied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to D</a:t>
            </a:r>
            <a:r>
              <a:rPr lang="en-US" sz="2800" baseline="-25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in the tissue / organ of 	interest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used by ICRP for protection quantities</a:t>
            </a: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Radiation Weighting (VI)</a:t>
            </a:r>
          </a:p>
        </p:txBody>
      </p:sp>
    </p:spTree>
    <p:extLst>
      <p:ext uri="{BB962C8B-B14F-4D97-AF65-F5344CB8AC3E}">
        <p14:creationId xmlns:p14="http://schemas.microsoft.com/office/powerpoint/2010/main" val="97323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 txBox="1">
                <a:spLocks/>
              </p:cNvSpPr>
              <p:nvPr/>
            </p:nvSpPr>
            <p:spPr>
              <a:xfrm>
                <a:off x="685800" y="1524000"/>
                <a:ext cx="7391400" cy="449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Radiation weighting for operational quantities 	only</a:t>
                </a:r>
              </a:p>
              <a:p>
                <a:pPr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38675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Mean quality factor in matter,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rgbClr val="38675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386750"/>
                            </a:solidFill>
                            <a:latin typeface="Cambria Math"/>
                            <a:cs typeface="Arial" pitchFamily="34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38675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function of L</a:t>
                </a:r>
                <a:endParaRPr lang="en-US" sz="2800" noProof="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𝑄</m:t>
                          </m:r>
                        </m:e>
                      </m:acc>
                      <m:r>
                        <a:rPr lang="en-US" sz="2800" i="1" smtClean="0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𝐷</m:t>
                          </m:r>
                        </m:den>
                      </m:f>
                      <m:nary>
                        <m:naryPr>
                          <m:ctrlPr>
                            <a:rPr lang="en-US" sz="280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𝐿</m:t>
                          </m:r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∞</m:t>
                          </m:r>
                        </m:sup>
                        <m:e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𝑄</m:t>
                          </m:r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𝐿</m:t>
                          </m:r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)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d</m:t>
                              </m:r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𝐷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d</m:t>
                              </m:r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𝐿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d</m:t>
                          </m:r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𝐿</m:t>
                          </m:r>
                        </m:e>
                      </m:nary>
                    </m:oMath>
                  </m:oMathPara>
                </a14:m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8675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rgbClr val="38675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386750"/>
                            </a:solidFill>
                            <a:latin typeface="Cambria Math"/>
                            <a:cs typeface="Arial" pitchFamily="34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averaged over a volume (tissue / organ)</a:t>
                </a:r>
              </a:p>
              <a:p>
                <a:pPr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0" lang="en-US" sz="28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38675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kumimoji="0" lang="en-US" sz="28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38675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Arial" pitchFamily="34" charset="0"/>
                            </a:rPr>
                            <m:t>𝑄</m:t>
                          </m:r>
                        </m:e>
                      </m:acc>
                      <m:r>
                        <a:rPr kumimoji="0" lang="en-US" sz="28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8675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38675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38675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8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srgbClr val="38675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srgbClr val="38675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srgbClr val="38675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𝑇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8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srgbClr val="38675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srgbClr val="38675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srgbClr val="38675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kumimoji="0" lang="en-US" sz="28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38675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28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srgbClr val="38675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srgbClr val="38675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srgbClr val="38675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𝑇</m:t>
                              </m:r>
                            </m:sub>
                          </m:sSub>
                        </m:sub>
                        <m:sup>
                          <m:r>
                            <a:rPr kumimoji="0" lang="en-US" sz="28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38675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 </m:t>
                          </m:r>
                        </m:sup>
                        <m:e>
                          <m:nary>
                            <m:naryPr>
                              <m:ctrlPr>
                                <a:rPr kumimoji="0" lang="en-US" sz="28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srgbClr val="38675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n-US" sz="28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srgbClr val="38675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kumimoji="0" lang="en-US" sz="28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srgbClr val="38675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 </m:t>
                              </m:r>
                            </m:sup>
                            <m:e>
                              <m:r>
                                <a:rPr kumimoji="0" lang="en-US" sz="28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srgbClr val="38675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𝑄</m:t>
                              </m:r>
                              <m:r>
                                <a:rPr kumimoji="0" lang="en-US" sz="28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srgbClr val="38675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(</m:t>
                              </m:r>
                              <m:r>
                                <a:rPr kumimoji="0" lang="en-US" sz="28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srgbClr val="38675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𝐿</m:t>
                              </m:r>
                              <m:r>
                                <a:rPr kumimoji="0" lang="en-US" sz="28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srgbClr val="38675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)</m:t>
                              </m:r>
                              <m:f>
                                <m:fPr>
                                  <m:ctrlPr>
                                    <a:rPr kumimoji="0" lang="en-US" sz="2800" b="0" i="1" u="none" strike="noStrike" kern="1200" cap="none" spc="0" normalizeH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3867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800" b="0" i="1" u="none" strike="noStrike" kern="1200" cap="none" spc="0" normalizeH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3867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𝑑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kumimoji="0" lang="en-US" sz="2800" b="0" i="1" u="none" strike="noStrike" kern="1200" cap="none" spc="0" normalizeH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3867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  <a:cs typeface="Arial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2800" b="0" i="1" u="none" strike="noStrike" kern="1200" cap="none" spc="0" normalizeH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38675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Cambria Math"/>
                                          <a:cs typeface="Arial" pitchFamily="34" charset="0"/>
                                        </a:rPr>
                                        <m:t>𝜖</m:t>
                                      </m:r>
                                    </m:e>
                                  </m:acc>
                                  <m:r>
                                    <a:rPr kumimoji="0" lang="en-US" sz="2800" b="0" i="1" u="none" strike="noStrike" kern="1200" cap="none" spc="0" normalizeH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3867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Arial" pitchFamily="34" charset="0"/>
                                    </a:rPr>
                                    <m:t>(</m:t>
                                  </m:r>
                                  <m:r>
                                    <a:rPr kumimoji="0" lang="en-US" sz="2800" b="0" i="1" u="none" strike="noStrike" kern="1200" cap="none" spc="0" normalizeH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3867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Arial" pitchFamily="34" charset="0"/>
                                    </a:rPr>
                                    <m:t>𝐿</m:t>
                                  </m:r>
                                  <m:r>
                                    <a:rPr kumimoji="0" lang="en-US" sz="2800" b="0" i="1" u="none" strike="noStrike" kern="1200" cap="none" spc="0" normalizeH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3867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cs typeface="Arial" pitchFamily="34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kumimoji="0" lang="en-US" sz="2800" b="0" i="1" u="none" strike="noStrike" kern="1200" cap="none" spc="0" normalizeH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3867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𝑑𝑚</m:t>
                                  </m:r>
                                </m:den>
                              </m:f>
                              <m:r>
                                <a:rPr kumimoji="0" lang="en-US" sz="28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srgbClr val="38675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𝑑𝐿</m:t>
                              </m:r>
                            </m:e>
                          </m:nary>
                          <m:r>
                            <a:rPr kumimoji="0" lang="en-US" sz="28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38675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𝑑𝑚</m:t>
                          </m:r>
                        </m:e>
                      </m:nary>
                    </m:oMath>
                  </m:oMathPara>
                </a14:m>
                <a:endPara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38675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24000"/>
                <a:ext cx="7391400" cy="4495800"/>
              </a:xfrm>
              <a:prstGeom prst="rect">
                <a:avLst/>
              </a:prstGeom>
              <a:blipFill rotWithShape="1">
                <a:blip r:embed="rId3"/>
                <a:stretch>
                  <a:fillRect l="-1320" t="-2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Quality Factor</a:t>
            </a:r>
          </a:p>
        </p:txBody>
      </p:sp>
    </p:spTree>
    <p:extLst>
      <p:ext uri="{BB962C8B-B14F-4D97-AF65-F5344CB8AC3E}">
        <p14:creationId xmlns:p14="http://schemas.microsoft.com/office/powerpoint/2010/main" val="255166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Quality Factor (II)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85800" y="1524000"/>
            <a:ext cx="76962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Quality factor as a function of LET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particle LET in water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(from ICRP 103)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8" y="3699826"/>
            <a:ext cx="6484339" cy="165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51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 txBox="1">
                <a:spLocks/>
              </p:cNvSpPr>
              <p:nvPr/>
            </p:nvSpPr>
            <p:spPr>
              <a:xfrm>
                <a:off x="698326" y="1828800"/>
                <a:ext cx="7391400" cy="3886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Retained here mainly for historical reasons</a:t>
                </a:r>
              </a:p>
              <a:p>
                <a:pPr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38675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noProof="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Denoted as H</a:t>
                </a:r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38675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noProof="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Product of Q and D at a point in tissue</a:t>
                </a:r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:endParaRPr lang="en-US" sz="2800" noProof="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cs typeface="Arial" pitchFamily="34" charset="0"/>
                        </a:rPr>
                        <m:t>𝐻</m:t>
                      </m:r>
                      <m:r>
                        <a:rPr lang="en-US" sz="2800" i="1" smtClean="0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𝑄𝐷</m:t>
                      </m:r>
                    </m:oMath>
                  </m:oMathPara>
                </a14:m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8675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SI unit [J kg</a:t>
                </a:r>
                <a:r>
                  <a:rPr lang="en-US" sz="2800" baseline="300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-1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] or [</a:t>
                </a:r>
                <a:r>
                  <a:rPr lang="en-US" sz="2800" dirty="0" err="1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Sv</a:t>
                </a: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]</a:t>
                </a:r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26" y="1828800"/>
                <a:ext cx="7391400" cy="3886200"/>
              </a:xfrm>
              <a:prstGeom prst="rect">
                <a:avLst/>
              </a:prstGeom>
              <a:blipFill rotWithShape="1">
                <a:blip r:embed="rId3"/>
                <a:stretch>
                  <a:fillRect l="-1485" t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Dose Equivalent</a:t>
            </a:r>
          </a:p>
        </p:txBody>
      </p:sp>
    </p:spTree>
    <p:extLst>
      <p:ext uri="{BB962C8B-B14F-4D97-AF65-F5344CB8AC3E}">
        <p14:creationId xmlns:p14="http://schemas.microsoft.com/office/powerpoint/2010/main" val="209913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752600"/>
            <a:ext cx="7391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Defined for protection quantities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800" baseline="-25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is multiplied by the radiation weighting 	factor, </a:t>
            </a:r>
            <a:r>
              <a:rPr lang="en-US" sz="28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2800" baseline="-250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, to account for relative 	radiation detriment due to </a:t>
            </a:r>
            <a:r>
              <a:rPr lang="en-US" sz="280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different types of 	radiation</a:t>
            </a: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2800" baseline="-250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concerned only with incident radiation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no need to account for secondary 	particles, etc.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Averaging already applied to D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Radiation Weighting Factor</a:t>
            </a:r>
          </a:p>
        </p:txBody>
      </p:sp>
    </p:spTree>
    <p:extLst>
      <p:ext uri="{BB962C8B-B14F-4D97-AF65-F5344CB8AC3E}">
        <p14:creationId xmlns:p14="http://schemas.microsoft.com/office/powerpoint/2010/main" val="158699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Rad. Weighting Factor (II)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ubtitle 2"/>
              <p:cNvSpPr txBox="1">
                <a:spLocks/>
              </p:cNvSpPr>
              <p:nvPr/>
            </p:nvSpPr>
            <p:spPr>
              <a:xfrm>
                <a:off x="685800" y="2019300"/>
                <a:ext cx="3276600" cy="3581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w</a:t>
                </a:r>
                <a:r>
                  <a:rPr lang="en-US" sz="2800" baseline="-25000" dirty="0" err="1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for various 	types of 	radiation</a:t>
                </a:r>
              </a:p>
              <a:p>
                <a:pPr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(missing ones 	may be	approximated 	by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rgbClr val="38675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386750"/>
                            </a:solidFill>
                            <a:latin typeface="Cambria Math"/>
                            <a:cs typeface="Arial" pitchFamily="34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- ICRP 	60)</a:t>
                </a:r>
              </a:p>
              <a:p>
                <a:pPr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(from ICRP 103)</a:t>
                </a:r>
              </a:p>
            </p:txBody>
          </p:sp>
        </mc:Choice>
        <mc:Fallback xmlns="">
          <p:sp>
            <p:nvSpPr>
              <p:cNvPr id="9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019300"/>
                <a:ext cx="3276600" cy="3581400"/>
              </a:xfrm>
              <a:prstGeom prst="rect">
                <a:avLst/>
              </a:prstGeom>
              <a:blipFill rotWithShape="1">
                <a:blip r:embed="rId3"/>
                <a:stretch>
                  <a:fillRect l="-2980" t="-2721" r="-931" b="-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24000"/>
            <a:ext cx="448264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87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Rad. Weighting Factor (III)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64923" y="2800350"/>
            <a:ext cx="3068877" cy="1257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2800" baseline="-250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for neutrons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(from ICRP 103)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47800"/>
            <a:ext cx="426826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862" y="4956697"/>
            <a:ext cx="5284804" cy="1288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8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 txBox="1">
                <a:spLocks/>
              </p:cNvSpPr>
              <p:nvPr/>
            </p:nvSpPr>
            <p:spPr>
              <a:xfrm>
                <a:off x="698326" y="1524000"/>
                <a:ext cx="7391400" cy="441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Protection quantity according to ICRP</a:t>
                </a:r>
              </a:p>
              <a:p>
                <a:pPr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38675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noProof="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Denoted as H</a:t>
                </a:r>
                <a:r>
                  <a:rPr lang="en-US" sz="2800" baseline="-25000" noProof="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800" noProof="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(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lang="en-US" sz="2800" baseline="-250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T,R</a:t>
                </a:r>
                <a:r>
                  <a:rPr lang="en-US" sz="2800" noProof="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endParaRPr lang="en-US" sz="2800" dirty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noProof="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Product of D</a:t>
                </a:r>
                <a:r>
                  <a:rPr lang="en-US" sz="2800" baseline="-25000" noProof="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T,R</a:t>
                </a:r>
                <a:r>
                  <a:rPr lang="en-US" sz="2800" noProof="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in an organ or tissue and the 	relevant </a:t>
                </a:r>
                <a:r>
                  <a:rPr lang="en-US" sz="2800" noProof="0" dirty="0" err="1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w</a:t>
                </a:r>
                <a:r>
                  <a:rPr lang="en-US" sz="2800" baseline="-25000" noProof="0" dirty="0" err="1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R</a:t>
                </a:r>
                <a:endParaRPr lang="en-US" sz="2800" baseline="-250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:endParaRPr lang="en-US" sz="2800" noProof="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𝑇</m:t>
                          </m:r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𝑅</m:t>
                          </m:r>
                        </m:sub>
                      </m:sSub>
                      <m:r>
                        <a:rPr lang="en-US" sz="2800" i="1" smtClean="0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𝑅</m:t>
                          </m:r>
                        </m:sub>
                      </m:sSub>
                      <m:sSub>
                        <m:sSubPr>
                          <m:ctrlPr>
                            <a:rPr lang="en-US" sz="280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𝑇</m:t>
                          </m:r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8675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8675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Arial" pitchFamily="34" charset="0"/>
                            </a:rPr>
                            <m:t>𝐻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8675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Arial" pitchFamily="34" charset="0"/>
                            </a:rPr>
                            <m:t>𝑇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8675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8675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8675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𝑅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8675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8675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8675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𝑅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8675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8675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8675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𝑇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8675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,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38675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𝑅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8675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8675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SI unit [J kg</a:t>
                </a:r>
                <a:r>
                  <a:rPr lang="en-US" sz="2800" baseline="300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-1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] or [</a:t>
                </a:r>
                <a:r>
                  <a:rPr lang="en-US" sz="2800" dirty="0" err="1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Sv</a:t>
                </a: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]</a:t>
                </a:r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26" y="1524000"/>
                <a:ext cx="7391400" cy="4419600"/>
              </a:xfrm>
              <a:prstGeom prst="rect">
                <a:avLst/>
              </a:prstGeom>
              <a:blipFill rotWithShape="1">
                <a:blip r:embed="rId3"/>
                <a:stretch>
                  <a:fillRect l="-1320" t="-2207" b="-1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Equivalent Dose</a:t>
            </a:r>
          </a:p>
        </p:txBody>
      </p:sp>
    </p:spTree>
    <p:extLst>
      <p:ext uri="{BB962C8B-B14F-4D97-AF65-F5344CB8AC3E}">
        <p14:creationId xmlns:p14="http://schemas.microsoft.com/office/powerpoint/2010/main" val="313128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557402"/>
            <a:ext cx="7391400" cy="453859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Relates equivalent dose (in an organ or tissue) 	to effective dose (whole body)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Based on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epidemiological studies of cancer induction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experimental genetic data after radiation 	exposure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risk of </a:t>
            </a:r>
            <a:r>
              <a:rPr lang="en-US" sz="280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hereditary disease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over first two 	generations </a:t>
            </a:r>
            <a:endParaRPr lang="en-US" sz="2800" noProof="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28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udgement</a:t>
            </a: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Represent mean values for humans, averaged 	over</a:t>
            </a: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both sexes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all ages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Tissue Weighting Factor</a:t>
            </a:r>
          </a:p>
        </p:txBody>
      </p:sp>
    </p:spTree>
    <p:extLst>
      <p:ext uri="{BB962C8B-B14F-4D97-AF65-F5344CB8AC3E}">
        <p14:creationId xmlns:p14="http://schemas.microsoft.com/office/powerpoint/2010/main" val="119455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System of Quantities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85800" y="1371600"/>
            <a:ext cx="7696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Dosimetric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quantities for external radiation 	(from ICRP 74 / ICRU 57)</a:t>
            </a:r>
          </a:p>
        </p:txBody>
      </p:sp>
      <p:pic>
        <p:nvPicPr>
          <p:cNvPr id="3" name="Picture 2" descr="E:\System of Quantities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66048" y="1128879"/>
            <a:ext cx="3935703" cy="632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4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981200"/>
            <a:ext cx="73914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Takes into account different relative 	</a:t>
            </a:r>
            <a:r>
              <a:rPr lang="en-US" sz="28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radiosensitivities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of organs and tissues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Are relative values, </a:t>
            </a:r>
            <a:r>
              <a:rPr lang="en-US" sz="2800" dirty="0" err="1" smtClean="0">
                <a:solidFill>
                  <a:srgbClr val="386750"/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lang="en-US" sz="28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2800" baseline="-250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= 1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niform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dose distribution over whole body: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 numerically equal to every H</a:t>
            </a:r>
            <a:r>
              <a:rPr lang="en-US" sz="2800" baseline="-25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Separate assessment of risk of radiation-	induced stochastic effects in males and 	females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Calculation of sex-specific radiation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detriment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Determination of sex-averaged </a:t>
            </a:r>
            <a:r>
              <a:rPr lang="en-US" sz="28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2800" baseline="-250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values</a:t>
            </a: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Tissue Weighting Factor (II)</a:t>
            </a:r>
          </a:p>
        </p:txBody>
      </p:sp>
    </p:spTree>
    <p:extLst>
      <p:ext uri="{BB962C8B-B14F-4D97-AF65-F5344CB8AC3E}">
        <p14:creationId xmlns:p14="http://schemas.microsoft.com/office/powerpoint/2010/main" val="330338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Grp="1"/>
          </p:cNvSpPr>
          <p:nvPr/>
        </p:nvSpPr>
        <p:spPr bwMode="auto">
          <a:xfrm>
            <a:off x="-76200" y="609600"/>
            <a:ext cx="6477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Tissue Weighting Factor (III)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85800" y="1524000"/>
            <a:ext cx="76962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Comparison “old” and current values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(from ICRP 103)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83406"/>
            <a:ext cx="3848100" cy="368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37967"/>
            <a:ext cx="2971800" cy="369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09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447800"/>
            <a:ext cx="7391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Main changes ICRP 60 to ICRP 103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breast 0.05 to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0.12</a:t>
            </a: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gonads 0.20 to 0.08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remainder tissue 0.05 to 0.12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additionally, 0.01 for brain, salivary glands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2800" baseline="-25000" noProof="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appropriate for both sexes and all ages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special attention to thyroid, ovaries</a:t>
            </a:r>
            <a:endParaRPr lang="en-US" sz="2800" dirty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thyroid: 0.04 allows for high susceptibility in 	children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ovaries: 0.08 gonads, ovaries 0.036 + 0.039 	heritable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-76200" y="609600"/>
            <a:ext cx="655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Tissue Weighting Factor (IV)</a:t>
            </a:r>
          </a:p>
        </p:txBody>
      </p:sp>
    </p:spTree>
    <p:extLst>
      <p:ext uri="{BB962C8B-B14F-4D97-AF65-F5344CB8AC3E}">
        <p14:creationId xmlns:p14="http://schemas.microsoft.com/office/powerpoint/2010/main" val="172357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600200"/>
            <a:ext cx="73914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How to treat “remainder tissue?”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Remainder: </a:t>
            </a:r>
            <a:r>
              <a:rPr lang="en-US" sz="28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2800" baseline="-250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= 0.12</a:t>
            </a:r>
            <a:endParaRPr lang="en-US" sz="2800" baseline="-25000" dirty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No further mass weighting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since 13 tissues are specified for each 	sex, each tissue </a:t>
            </a:r>
            <a:r>
              <a:rPr lang="en-US" sz="28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2800" baseline="-250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&lt; 0.01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Equivalent dose for remainder (sex-specific)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Tissue Weighting Factor (V)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813" y="4817821"/>
            <a:ext cx="5307373" cy="107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7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 txBox="1">
                <a:spLocks/>
              </p:cNvSpPr>
              <p:nvPr/>
            </p:nvSpPr>
            <p:spPr>
              <a:xfrm>
                <a:off x="706677" y="1409700"/>
                <a:ext cx="7391400" cy="45339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Effective dose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in the whole body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due to radiation R</a:t>
                </a:r>
              </a:p>
              <a:p>
                <a:pPr>
                  <a:spcBef>
                    <a:spcPct val="20000"/>
                  </a:spcBef>
                  <a:defRPr/>
                </a:pPr>
                <a:endParaRPr lang="en-US" sz="2800" dirty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𝐸</m:t>
                          </m:r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𝑇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386750"/>
                                      </a:solidFill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386750"/>
                                      </a:solidFill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386750"/>
                                      </a:solidFill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800" i="1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𝑇</m:t>
                          </m:r>
                        </m:sub>
                      </m:sSub>
                      <m:r>
                        <a:rPr lang="en-US" sz="2800" i="1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𝑇</m:t>
                              </m:r>
                            </m:sub>
                          </m:sSub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𝑅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𝑅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𝑇</m:t>
                              </m:r>
                              <m:r>
                                <a:rPr lang="en-US" sz="2800" i="1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𝑅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SI unit [J kg</a:t>
                </a:r>
                <a:r>
                  <a:rPr lang="en-US" sz="2800" baseline="300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-1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] or [</a:t>
                </a:r>
                <a:r>
                  <a:rPr lang="en-US" sz="2800" dirty="0" err="1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Sv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]</a:t>
                </a:r>
                <a:endParaRPr lang="en-US" sz="2800" dirty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77" y="1409700"/>
                <a:ext cx="7391400" cy="4533900"/>
              </a:xfrm>
              <a:prstGeom prst="rect">
                <a:avLst/>
              </a:prstGeom>
              <a:blipFill rotWithShape="1">
                <a:blip r:embed="rId4"/>
                <a:stretch>
                  <a:fillRect l="-1485" t="-1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Effective Dose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6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Absorbed to Effective Dose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34635" y="2686050"/>
            <a:ext cx="2819400" cy="2019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Dose relations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 (from ICRP 	103)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035" y="1752600"/>
            <a:ext cx="4943528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59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524000"/>
            <a:ext cx="7391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Defined for all types of ionizing radiation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Quotient of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mean energy imparted in a volume 	element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divided by the mass of matter in that 	volume element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Definition at a point in tissue / organ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used to define operational quantities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A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verage over tissue / organ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used to define protection quantities</a:t>
            </a: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Absorbed Dose</a:t>
            </a:r>
          </a:p>
        </p:txBody>
      </p:sp>
    </p:spTree>
    <p:extLst>
      <p:ext uri="{BB962C8B-B14F-4D97-AF65-F5344CB8AC3E}">
        <p14:creationId xmlns:p14="http://schemas.microsoft.com/office/powerpoint/2010/main" val="69883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 txBox="1">
                <a:spLocks/>
              </p:cNvSpPr>
              <p:nvPr/>
            </p:nvSpPr>
            <p:spPr>
              <a:xfrm>
                <a:off x="685800" y="1524000"/>
                <a:ext cx="7391400" cy="449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Mean absorbed dose averaged over a 	specified tissue or organ, D</a:t>
                </a:r>
                <a:r>
                  <a:rPr lang="en-US" sz="2800" baseline="-250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(absorbed 	dose distribution in the body or phantom is 	known)</a:t>
                </a:r>
                <a:endPara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38675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𝑇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𝑇</m:t>
                              </m:r>
                            </m:sub>
                          </m:sSub>
                        </m:sub>
                        <m:sup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 </m:t>
                          </m:r>
                        </m:sup>
                        <m:e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𝐷</m:t>
                          </m:r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d</m:t>
                          </m:r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𝑚</m:t>
                          </m:r>
                        </m:e>
                      </m:nary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𝑇</m:t>
                              </m:r>
                            </m:sub>
                          </m:sSub>
                        </m:sub>
                        <m:sup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 </m:t>
                          </m:r>
                        </m:sup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d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800" b="0" i="1" smtClean="0">
                                      <a:solidFill>
                                        <a:srgbClr val="386750"/>
                                      </a:solidFill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386750"/>
                                      </a:solidFill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𝜖</m:t>
                                  </m:r>
                                </m:e>
                              </m:acc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d</m:t>
                              </m:r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𝑚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d</m:t>
                          </m:r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𝑚</m:t>
                          </m:r>
                        </m:e>
                      </m:nary>
                    </m:oMath>
                  </m:oMathPara>
                </a14:m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:endParaRPr lang="en-US" sz="2800" i="1" dirty="0" smtClean="0">
                  <a:solidFill>
                    <a:srgbClr val="386750"/>
                  </a:solidFill>
                  <a:latin typeface="Cambria Math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𝑇</m:t>
                          </m:r>
                        </m:sub>
                      </m:sSub>
                      <m:r>
                        <a:rPr lang="en-US" sz="2800" i="1" smtClean="0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en-US" sz="280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 </m:t>
                              </m:r>
                            </m:sup>
                            <m:e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386750"/>
                                      </a:solidFill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386750"/>
                                      </a:solidFill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𝑥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386750"/>
                                      </a:solidFill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386750"/>
                                      </a:solidFill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𝑦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386750"/>
                                      </a:solidFill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386750"/>
                                      </a:solidFill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386750"/>
                                      </a:solidFill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386750"/>
                                      </a:solidFill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𝑥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386750"/>
                                      </a:solidFill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386750"/>
                                      </a:solidFill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𝑦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386750"/>
                                      </a:solidFill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386750"/>
                                      </a:solidFill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d</m:t>
                              </m:r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𝑉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trlPr>
                                <a:rPr lang="en-US" sz="280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 </m:t>
                              </m:r>
                            </m:sup>
                            <m:e>
                              <m:r>
                                <a:rPr lang="en-US" sz="280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386750"/>
                                      </a:solidFill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386750"/>
                                      </a:solidFill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𝑥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386750"/>
                                      </a:solidFill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386750"/>
                                      </a:solidFill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𝑦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386750"/>
                                      </a:solidFill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386750"/>
                                      </a:solidFill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d</m:t>
                              </m:r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𝑉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SI unit [J kg</a:t>
                </a:r>
                <a:r>
                  <a:rPr lang="en-US" sz="2800" baseline="300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-1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] or [</a:t>
                </a:r>
                <a:r>
                  <a:rPr lang="en-US" sz="2800" dirty="0" err="1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Gy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]</a:t>
                </a:r>
              </a:p>
            </p:txBody>
          </p:sp>
        </mc:Choice>
        <mc:Fallback xmlns="">
          <p:sp>
            <p:nvSpPr>
              <p:cNvPr id="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24000"/>
                <a:ext cx="7391400" cy="4495800"/>
              </a:xfrm>
              <a:prstGeom prst="rect">
                <a:avLst/>
              </a:prstGeom>
              <a:blipFill rotWithShape="1">
                <a:blip r:embed="rId3"/>
                <a:stretch>
                  <a:fillRect l="-1320" t="-1220" r="-1733" b="-3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Organ Absorbed Dose</a:t>
            </a:r>
          </a:p>
        </p:txBody>
      </p:sp>
    </p:spTree>
    <p:extLst>
      <p:ext uri="{BB962C8B-B14F-4D97-AF65-F5344CB8AC3E}">
        <p14:creationId xmlns:p14="http://schemas.microsoft.com/office/powerpoint/2010/main" val="381332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524000"/>
            <a:ext cx="7391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For both, operational and protection quantities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absorbed dose distributions are weighted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to account for biological effectiveness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Old definition: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charged particles depositing absorbed dose 	at the point of interaction in tissue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problem: radiation type depositing dose 	might be different than incident radiation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Current definition: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aseline="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radiation incident on the body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Radiation Weighting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524000"/>
            <a:ext cx="7391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Relative biological effectiveness, RBE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different types of ionizing radiation have 	varying effectiveness in producing 	radiation damage in a biological system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alpha-particles more effective than 	gamma radiation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neutrons more effective than gamma 	radiation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determining factor?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Radiation Weighting (II)</a:t>
            </a:r>
          </a:p>
        </p:txBody>
      </p:sp>
    </p:spTree>
    <p:extLst>
      <p:ext uri="{BB962C8B-B14F-4D97-AF65-F5344CB8AC3E}">
        <p14:creationId xmlns:p14="http://schemas.microsoft.com/office/powerpoint/2010/main" val="244148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 txBox="1">
                <a:spLocks/>
              </p:cNvSpPr>
              <p:nvPr/>
            </p:nvSpPr>
            <p:spPr>
              <a:xfrm>
                <a:off x="685800" y="1524000"/>
                <a:ext cx="7391400" cy="449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Relative biological effectiveness, RBE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determining factor?</a:t>
                </a:r>
              </a:p>
              <a:p>
                <a:pPr lvl="2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675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8675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LET</a:t>
                </a:r>
              </a:p>
              <a:p>
                <a:pPr lvl="2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8675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the higher the LET, the higher the potential</a:t>
                </a: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38675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for 	damage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38675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RBE</a:t>
                </a:r>
              </a:p>
              <a:p>
                <a:pPr lvl="2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ratio of amount of energy deposited by a 	reference radiation (generally low-LET) to 	produce a given biological effect</a:t>
                </a:r>
              </a:p>
              <a:p>
                <a:pPr lvl="2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38675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38675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to the amount of energy by any other 	radiation to produce the same effect</a:t>
                </a:r>
                <a:endParaRPr lang="en-US" sz="2800" dirty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:endPara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38675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86750"/>
                          </a:solidFill>
                          <a:effectLst/>
                          <a:uLnTx/>
                          <a:uFillTx/>
                          <a:latin typeface="Cambria Math"/>
                          <a:cs typeface="Arial" pitchFamily="34" charset="0"/>
                        </a:rPr>
                        <m:t>𝑅𝐵𝐸</m:t>
                      </m:r>
                      <m:r>
                        <a:rPr kumimoji="0" lang="en-US" sz="28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8675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38675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8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srgbClr val="38675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srgbClr val="38675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srgbClr val="38675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8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38675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38675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24000"/>
                <a:ext cx="7391400" cy="4495800"/>
              </a:xfrm>
              <a:prstGeom prst="rect">
                <a:avLst/>
              </a:prstGeom>
              <a:blipFill rotWithShape="1">
                <a:blip r:embed="rId3"/>
                <a:stretch>
                  <a:fillRect l="-990" t="-2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Radiation Weighting (III)</a:t>
            </a:r>
          </a:p>
        </p:txBody>
      </p:sp>
    </p:spTree>
    <p:extLst>
      <p:ext uri="{BB962C8B-B14F-4D97-AF65-F5344CB8AC3E}">
        <p14:creationId xmlns:p14="http://schemas.microsoft.com/office/powerpoint/2010/main" val="398012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524000"/>
            <a:ext cx="7391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Relative biological effectiveness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can vary widely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RBE values are generally largest for 	small levels of effect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generally depends on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LET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dose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rate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dose fractionation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type and magnitude of biological 	endpoint</a:t>
            </a:r>
            <a:endParaRPr lang="en-US" sz="2800" dirty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Radiation Weighting (IV)</a:t>
            </a:r>
          </a:p>
        </p:txBody>
      </p:sp>
    </p:spTree>
    <p:extLst>
      <p:ext uri="{BB962C8B-B14F-4D97-AF65-F5344CB8AC3E}">
        <p14:creationId xmlns:p14="http://schemas.microsoft.com/office/powerpoint/2010/main" val="9486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u-templt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csu-templt1</Template>
  <TotalTime>2162</TotalTime>
  <Words>563</Words>
  <Application>Microsoft Office PowerPoint</Application>
  <PresentationFormat>On-screen Show (4:3)</PresentationFormat>
  <Paragraphs>158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csu-templt1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Tranby,Steve</dc:creator>
  <cp:lastModifiedBy>Brandl,Alexander</cp:lastModifiedBy>
  <cp:revision>156</cp:revision>
  <dcterms:created xsi:type="dcterms:W3CDTF">2009-06-05T21:41:41Z</dcterms:created>
  <dcterms:modified xsi:type="dcterms:W3CDTF">2011-01-20T23:43:01Z</dcterms:modified>
</cp:coreProperties>
</file>