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4" r:id="rId4"/>
    <p:sldId id="285" r:id="rId5"/>
    <p:sldId id="286" r:id="rId6"/>
    <p:sldId id="259" r:id="rId7"/>
    <p:sldId id="287" r:id="rId8"/>
    <p:sldId id="307" r:id="rId9"/>
    <p:sldId id="288" r:id="rId10"/>
    <p:sldId id="289" r:id="rId11"/>
    <p:sldId id="290" r:id="rId12"/>
    <p:sldId id="291" r:id="rId13"/>
    <p:sldId id="292" r:id="rId14"/>
    <p:sldId id="308" r:id="rId15"/>
    <p:sldId id="294" r:id="rId16"/>
    <p:sldId id="293" r:id="rId17"/>
    <p:sldId id="295" r:id="rId18"/>
    <p:sldId id="296" r:id="rId19"/>
    <p:sldId id="297" r:id="rId20"/>
    <p:sldId id="298" r:id="rId21"/>
    <p:sldId id="300" r:id="rId22"/>
    <p:sldId id="303" r:id="rId23"/>
    <p:sldId id="304" r:id="rId24"/>
    <p:sldId id="305" r:id="rId25"/>
    <p:sldId id="306" r:id="rId26"/>
  </p:sldIdLst>
  <p:sldSz cx="9144000" cy="6858000" type="screen4x3"/>
  <p:notesSz cx="70104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998" y="-756"/>
      </p:cViewPr>
      <p:guideLst>
        <p:guide orient="horz" pos="2160"/>
        <p:guide orient="horz" pos="1008"/>
        <p:guide pos="2880"/>
        <p:guide pos="528"/>
        <p:guide pos="7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99CE7-6166-46F3-8160-DB735B7BEC84}" type="datetimeFigureOut">
              <a:rPr lang="en-US" smtClean="0"/>
              <a:t>1/20/2011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51350"/>
            <a:ext cx="5607050" cy="421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902700"/>
            <a:ext cx="303847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A8698-BDB1-4F21-9575-EE2708FC9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5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A8698-BDB1-4F21-9575-EE2708FC900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70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A8698-BDB1-4F21-9575-EE2708FC900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70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A8698-BDB1-4F21-9575-EE2708FC900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70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A8698-BDB1-4F21-9575-EE2708FC900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70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1/20/2011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E624-11F5-4400-A8B1-2164940C155E}" type="datetimeFigureOut">
              <a:rPr lang="en-US" smtClean="0"/>
              <a:pPr/>
              <a:t>1/20/2011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2E624-11F5-4400-A8B1-2164940C155E}" type="datetimeFigureOut">
              <a:rPr lang="en-US" smtClean="0"/>
              <a:pPr/>
              <a:t>1/20/2011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3BD28-B6A7-4228-AF90-1AD181B81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657600"/>
            <a:ext cx="7239000" cy="685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1"/>
                </a:solidFill>
                <a:latin typeface="Garamond Premr Pro Smbd" pitchFamily="18" charset="0"/>
              </a:rPr>
              <a:t>Alexander Brandl</a:t>
            </a:r>
            <a:endParaRPr lang="en-US" sz="3000" dirty="0">
              <a:solidFill>
                <a:schemeClr val="tx1"/>
              </a:solidFill>
              <a:latin typeface="Garamond Premr Pro Smbd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2000" y="685800"/>
            <a:ext cx="7696200" cy="251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4800" noProof="0" dirty="0" smtClean="0">
                <a:latin typeface="Arial Black" pitchFamily="34" charset="0"/>
              </a:rPr>
              <a:t>ERHS 630</a:t>
            </a:r>
          </a:p>
          <a:p>
            <a:pPr lvl="0" algn="ctr">
              <a:spcBef>
                <a:spcPct val="20000"/>
              </a:spcBef>
            </a:pPr>
            <a:r>
              <a:rPr lang="en-US" sz="4800" noProof="0" dirty="0" smtClean="0">
                <a:latin typeface="Arial Black" pitchFamily="34" charset="0"/>
              </a:rPr>
              <a:t/>
            </a:r>
            <a:br>
              <a:rPr lang="en-US" sz="4800" noProof="0" dirty="0" smtClean="0">
                <a:latin typeface="Arial Black" pitchFamily="34" charset="0"/>
              </a:rPr>
            </a:br>
            <a:r>
              <a:rPr lang="en-US" sz="4800" noProof="0" dirty="0" smtClean="0">
                <a:latin typeface="Arial Black" pitchFamily="34" charset="0"/>
              </a:rPr>
              <a:t>Exposure and Dose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90600" y="5638800"/>
            <a:ext cx="7239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1600" i="1" dirty="0" smtClean="0">
                <a:latin typeface="Garamond Premr Pro" pitchFamily="18" charset="0"/>
              </a:rPr>
              <a:t>Environmental and Radiological Health Sciences</a:t>
            </a:r>
            <a:endParaRPr kumimoji="0" lang="en-US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 Premr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 txBox="1">
                <a:spLocks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Sum of the electrical charge of all ions of one sign 	produced in air</a:t>
                </a:r>
              </a:p>
              <a:p>
                <a:pPr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noProof="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2800" dirty="0" err="1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ivided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by the mass of air in a certain volume 	element</a:t>
                </a:r>
                <a:endPara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3867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kumimoji="0" lang="en-US" sz="2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rovided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: all electrons produced in the 	volume 	element (“suitably small”) are completely 	stopped in air</a:t>
                </a:r>
              </a:p>
              <a:p>
                <a:pPr>
                  <a:spcBef>
                    <a:spcPct val="20000"/>
                  </a:spcBef>
                  <a:defRPr/>
                </a:pPr>
                <a:endPara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3867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cs typeface="Arial" pitchFamily="34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∆</m:t>
                          </m:r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𝑄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∆</m:t>
                          </m:r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SI unit [C kg</a:t>
                </a:r>
                <a:r>
                  <a:rPr lang="en-US" sz="2800" baseline="300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-1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]</a:t>
                </a:r>
              </a:p>
              <a:p>
                <a:pPr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Old unit [R], the Roentgen</a:t>
                </a:r>
              </a:p>
            </p:txBody>
          </p:sp>
        </mc:Choice>
        <mc:Fallback xmlns="">
          <p:sp>
            <p:nvSpPr>
              <p:cNvPr id="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  <a:blipFill rotWithShape="1">
                <a:blip r:embed="rId3"/>
                <a:stretch>
                  <a:fillRect l="-1155" t="-2575" b="-1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Exposure (II)</a:t>
            </a:r>
          </a:p>
        </p:txBody>
      </p:sp>
    </p:spTree>
    <p:extLst>
      <p:ext uri="{BB962C8B-B14F-4D97-AF65-F5344CB8AC3E}">
        <p14:creationId xmlns:p14="http://schemas.microsoft.com/office/powerpoint/2010/main" val="381332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 txBox="1">
                <a:spLocks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The Roentgen: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charge of 1 </a:t>
                </a:r>
                <a:r>
                  <a:rPr lang="en-US" sz="2800" dirty="0" err="1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esu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in 1 cm</a:t>
                </a:r>
                <a:r>
                  <a:rPr lang="en-US" sz="2800" baseline="300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of air</a:t>
                </a:r>
              </a:p>
              <a:p>
                <a:pPr>
                  <a:spcBef>
                    <a:spcPct val="20000"/>
                  </a:spcBef>
                  <a:defRPr/>
                </a:pPr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86750"/>
                          </a:solidFill>
                          <a:effectLst/>
                          <a:uLnTx/>
                          <a:uFillTx/>
                          <a:latin typeface="Cambria Math"/>
                          <a:cs typeface="Arial" pitchFamily="34" charset="0"/>
                        </a:rPr>
                        <m:t>1 </m:t>
                      </m:r>
                      <m:r>
                        <a:rPr kumimoji="0" lang="en-US" sz="2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86750"/>
                          </a:solidFill>
                          <a:effectLst/>
                          <a:uLnTx/>
                          <a:uFillTx/>
                          <a:latin typeface="Cambria Math"/>
                          <a:cs typeface="Arial" pitchFamily="34" charset="0"/>
                        </a:rPr>
                        <m:t>𝑅</m:t>
                      </m:r>
                      <m:r>
                        <a:rPr kumimoji="0" lang="en-US" sz="2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86750"/>
                          </a:solidFill>
                          <a:effectLst/>
                          <a:uLnTx/>
                          <a:uFillTx/>
                          <a:latin typeface="Cambria Math"/>
                          <a:cs typeface="Arial" pitchFamily="34" charset="0"/>
                        </a:rPr>
                        <m:t>=1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38675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38675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Arial" pitchFamily="34" charset="0"/>
                            </a:rPr>
                            <m:t>𝑒𝑠𝑢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2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rgbClr val="38675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rgbClr val="38675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Arial" pitchFamily="34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kumimoji="0" lang="en-US" sz="2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rgbClr val="38675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Arial" pitchFamily="34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kumimoji="0" lang="en-US" sz="2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8675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3867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cs typeface="Arial" pitchFamily="34" charset="0"/>
                        </a:rPr>
                        <m:t>1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𝑒𝑠𝑢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×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3.336×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−10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𝑒𝑠𝑢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×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𝑔</m:t>
                              </m:r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𝑘𝑔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0.001293 </m:t>
                              </m:r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𝑔</m:t>
                              </m:r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−3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2.58×10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−4</m:t>
                          </m:r>
                        </m:sup>
                      </m:sSup>
                      <m:f>
                        <m:fPr>
                          <m:ctrlPr>
                            <a:rPr lang="en-US" sz="280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𝑘𝑔</m:t>
                          </m:r>
                        </m:den>
                      </m:f>
                    </m:oMath>
                  </m:oMathPara>
                </a14:m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  <a:blipFill rotWithShape="1">
                <a:blip r:embed="rId3"/>
                <a:stretch>
                  <a:fillRect l="-1485"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Exposure (III)</a:t>
            </a:r>
          </a:p>
        </p:txBody>
      </p:sp>
    </p:spTree>
    <p:extLst>
      <p:ext uri="{BB962C8B-B14F-4D97-AF65-F5344CB8AC3E}">
        <p14:creationId xmlns:p14="http://schemas.microsoft.com/office/powerpoint/2010/main" val="37441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524000"/>
            <a:ext cx="7391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hysical quantity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Defined for all types of ionizing radiation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Energy transfer to any target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energy absorbed per unit mass in the 	material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treated as a point function, having a 	value at any position in an irradiated 	object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Absorbed Dose</a:t>
            </a:r>
          </a:p>
        </p:txBody>
      </p:sp>
    </p:spTree>
    <p:extLst>
      <p:ext uri="{BB962C8B-B14F-4D97-AF65-F5344CB8AC3E}">
        <p14:creationId xmlns:p14="http://schemas.microsoft.com/office/powerpoint/2010/main" val="69883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 txBox="1">
                <a:spLocks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Energy Imparted: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radiant energy incident on matter (</a:t>
                </a:r>
                <a:r>
                  <a:rPr lang="en-US" sz="2800" dirty="0" err="1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US" sz="2800" baseline="-25000" dirty="0" err="1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in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), sum of 	all charged and uncharged particles entering a 	volume element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minus radiant energy emerging from that 	volume element, (R</a:t>
                </a:r>
                <a:r>
                  <a:rPr kumimoji="0" lang="en-US" sz="28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out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)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changes of rest mass energy are included in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Symbol" pitchFamily="18" charset="2"/>
                    <a:cs typeface="Arial" pitchFamily="34" charset="0"/>
                  </a:rPr>
                  <a:t>S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Q</a:t>
                </a:r>
                <a:endPara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3867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:endPara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3867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𝜖</m:t>
                      </m:r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𝑖𝑛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𝑜𝑢𝑡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𝑄</m:t>
                          </m:r>
                        </m:e>
                      </m:nary>
                    </m:oMath>
                  </m:oMathPara>
                </a14:m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Expectation value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8675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𝜖</m:t>
                    </m:r>
                  </m:oMath>
                </a14:m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: mean energy imparted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dirty="0" smtClean="0">
                            <a:solidFill>
                              <a:srgbClr val="38675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2800" i="1" dirty="0" smtClean="0">
                            <a:solidFill>
                              <a:srgbClr val="38675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𝜖</m:t>
                        </m:r>
                      </m:e>
                    </m:acc>
                    <m:r>
                      <a:rPr lang="en-US" sz="2800" i="1" dirty="0" smtClean="0">
                        <a:solidFill>
                          <a:srgbClr val="38675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  <a:blipFill rotWithShape="1">
                <a:blip r:embed="rId3"/>
                <a:stretch>
                  <a:fillRect l="-1155" t="-2575" r="-2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Absorbed Dose (II)</a:t>
            </a:r>
          </a:p>
        </p:txBody>
      </p:sp>
    </p:spTree>
    <p:extLst>
      <p:ext uri="{BB962C8B-B14F-4D97-AF65-F5344CB8AC3E}">
        <p14:creationId xmlns:p14="http://schemas.microsoft.com/office/powerpoint/2010/main" val="345287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 txBox="1">
                <a:spLocks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Mean energy imparted by ionizing radiation 	to matter</a:t>
                </a:r>
              </a:p>
              <a:p>
                <a:pPr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noProof="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sz="2800" dirty="0" err="1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ivided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by the mass of the irradiated 	material (volume)</a:t>
                </a:r>
                <a:endPara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3867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:endPara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3867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cs typeface="Arial" pitchFamily="34" charset="0"/>
                        </a:rPr>
                        <m:t>𝐷</m:t>
                      </m:r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d</m:t>
                          </m:r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𝜖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d</m:t>
                          </m:r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SI unit [J kg</a:t>
                </a:r>
                <a:r>
                  <a:rPr lang="en-US" sz="2800" baseline="300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-1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] or “Gray” [</a:t>
                </a:r>
                <a:r>
                  <a:rPr lang="en-US" sz="2800" dirty="0" err="1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Gy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]</a:t>
                </a:r>
              </a:p>
              <a:p>
                <a:pPr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Old unit [rad], the “radiation absorbed dose”</a:t>
                </a:r>
              </a:p>
            </p:txBody>
          </p:sp>
        </mc:Choice>
        <mc:Fallback xmlns="">
          <p:sp>
            <p:nvSpPr>
              <p:cNvPr id="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  <a:blipFill rotWithShape="1">
                <a:blip r:embed="rId3"/>
                <a:stretch>
                  <a:fillRect l="-1485" t="-2304" r="-743" b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Absorbed Dose (III)</a:t>
            </a:r>
          </a:p>
        </p:txBody>
      </p:sp>
    </p:spTree>
    <p:extLst>
      <p:ext uri="{BB962C8B-B14F-4D97-AF65-F5344CB8AC3E}">
        <p14:creationId xmlns:p14="http://schemas.microsoft.com/office/powerpoint/2010/main" val="166913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 txBox="1">
                <a:spLocks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The rad: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absorbed energy of 100 ergs in 1 g</a:t>
                </a:r>
              </a:p>
              <a:p>
                <a:pPr>
                  <a:spcBef>
                    <a:spcPct val="20000"/>
                  </a:spcBef>
                  <a:defRPr/>
                </a:pPr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86750"/>
                          </a:solidFill>
                          <a:effectLst/>
                          <a:uLnTx/>
                          <a:uFillTx/>
                          <a:latin typeface="Cambria Math"/>
                          <a:cs typeface="Arial" pitchFamily="34" charset="0"/>
                        </a:rPr>
                        <m:t>1 </m:t>
                      </m:r>
                      <m:r>
                        <a:rPr kumimoji="0" lang="en-US" sz="2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86750"/>
                          </a:solidFill>
                          <a:effectLst/>
                          <a:uLnTx/>
                          <a:uFillTx/>
                          <a:latin typeface="Cambria Math"/>
                          <a:cs typeface="Arial" pitchFamily="34" charset="0"/>
                        </a:rPr>
                        <m:t>𝑟𝑎𝑑</m:t>
                      </m:r>
                      <m:r>
                        <a:rPr kumimoji="0" lang="en-US" sz="2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86750"/>
                          </a:solidFill>
                          <a:effectLst/>
                          <a:uLnTx/>
                          <a:uFillTx/>
                          <a:latin typeface="Cambria Math"/>
                          <a:cs typeface="Arial" pitchFamily="34" charset="0"/>
                        </a:rPr>
                        <m:t>=100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38675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38675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Arial" pitchFamily="34" charset="0"/>
                            </a:rPr>
                            <m:t>𝑒𝑟𝑔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38675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Arial" pitchFamily="34" charset="0"/>
                            </a:rPr>
                            <m:t>𝑔</m:t>
                          </m:r>
                        </m:den>
                      </m:f>
                      <m:r>
                        <a:rPr kumimoji="0" lang="en-US" sz="2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8675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3867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cs typeface="Arial" pitchFamily="34" charset="0"/>
                        </a:rPr>
                        <m:t>100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𝑒𝑟𝑔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𝑔</m:t>
                          </m:r>
                        </m:den>
                      </m:f>
                      <m:r>
                        <a:rPr lang="en-US" sz="2800" i="1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×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−7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𝐽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𝑒𝑟𝑔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×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𝑔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𝑘𝑔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−2</m:t>
                          </m:r>
                        </m:sup>
                      </m:sSup>
                      <m:f>
                        <m:fPr>
                          <m:ctrlPr>
                            <a:rPr lang="en-US" sz="280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𝐽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𝑘𝑔</m:t>
                          </m:r>
                        </m:den>
                      </m:f>
                      <m:r>
                        <a:rPr lang="en-US" sz="280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0.01</m:t>
                      </m:r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𝐺𝑦</m:t>
                      </m:r>
                    </m:oMath>
                  </m:oMathPara>
                </a14:m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  <a:blipFill rotWithShape="1">
                <a:blip r:embed="rId3"/>
                <a:stretch>
                  <a:fillRect l="-1485" t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Absorbed Dose (IV)</a:t>
            </a:r>
          </a:p>
        </p:txBody>
      </p:sp>
    </p:spTree>
    <p:extLst>
      <p:ext uri="{BB962C8B-B14F-4D97-AF65-F5344CB8AC3E}">
        <p14:creationId xmlns:p14="http://schemas.microsoft.com/office/powerpoint/2010/main" val="208119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 txBox="1">
                <a:spLocks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Relating exposure to absorbed dose: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electromagnetic radiation only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in air</a:t>
                </a:r>
              </a:p>
              <a:p>
                <a:pPr>
                  <a:spcBef>
                    <a:spcPct val="20000"/>
                  </a:spcBef>
                  <a:defRPr/>
                </a:pPr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86750"/>
                          </a:solidFill>
                          <a:effectLst/>
                          <a:uLnTx/>
                          <a:uFillTx/>
                          <a:latin typeface="Cambria Math"/>
                          <a:cs typeface="Arial" pitchFamily="34" charset="0"/>
                        </a:rPr>
                        <m:t>1 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38675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38675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Arial" pitchFamily="34" charset="0"/>
                            </a:rPr>
                            <m:t>𝐶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386750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Arial" pitchFamily="34" charset="0"/>
                            </a:rPr>
                            <m:t>𝑘𝑔</m:t>
                          </m:r>
                        </m:den>
                      </m:f>
                      <m:r>
                        <a:rPr kumimoji="0" lang="en-US" sz="2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8675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3867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cs typeface="Arial" pitchFamily="34" charset="0"/>
                        </a:rPr>
                        <m:t>1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𝑘𝑔</m:t>
                          </m:r>
                        </m:den>
                      </m:f>
                      <m:r>
                        <a:rPr lang="en-US" sz="2800" i="1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×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1 </m:t>
                          </m:r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𝑖𝑜𝑛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1.6022×10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−19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𝐶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×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34 </m:t>
                          </m:r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𝑒𝑉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1 </m:t>
                          </m:r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𝑖𝑜𝑛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×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1.6022×10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−19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𝐽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𝑒𝑉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34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𝐽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𝑘𝑔</m:t>
                          </m:r>
                        </m:den>
                      </m:f>
                      <m:r>
                        <a:rPr lang="en-US" sz="280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34</m:t>
                      </m:r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𝐺𝑦</m:t>
                      </m:r>
                    </m:oMath>
                  </m:oMathPara>
                </a14:m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  <a:blipFill rotWithShape="1">
                <a:blip r:embed="rId3"/>
                <a:stretch>
                  <a:fillRect l="-1155" t="-1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Absorbed Dose (V)</a:t>
            </a:r>
          </a:p>
        </p:txBody>
      </p:sp>
    </p:spTree>
    <p:extLst>
      <p:ext uri="{BB962C8B-B14F-4D97-AF65-F5344CB8AC3E}">
        <p14:creationId xmlns:p14="http://schemas.microsoft.com/office/powerpoint/2010/main" val="231977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 txBox="1">
                <a:spLocks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How about the Roentgen?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in air</a:t>
                </a:r>
              </a:p>
              <a:p>
                <a:pPr>
                  <a:spcBef>
                    <a:spcPct val="20000"/>
                  </a:spcBef>
                  <a:defRPr/>
                </a:pPr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86750"/>
                          </a:solidFill>
                          <a:effectLst/>
                          <a:uLnTx/>
                          <a:uFillTx/>
                          <a:latin typeface="Cambria Math"/>
                          <a:cs typeface="Arial" pitchFamily="34" charset="0"/>
                        </a:rPr>
                        <m:t>1 </m:t>
                      </m:r>
                      <m:r>
                        <a:rPr kumimoji="0" lang="en-US" sz="2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86750"/>
                          </a:solidFill>
                          <a:effectLst/>
                          <a:uLnTx/>
                          <a:uFillTx/>
                          <a:latin typeface="Cambria Math"/>
                          <a:cs typeface="Arial" pitchFamily="34" charset="0"/>
                        </a:rPr>
                        <m:t>𝑅</m:t>
                      </m:r>
                      <m:r>
                        <a:rPr kumimoji="0" lang="en-US" sz="2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8675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3867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3867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2.58×10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3867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−4</m:t>
                          </m:r>
                        </m:sup>
                      </m:sSup>
                      <m:f>
                        <m:fPr>
                          <m:ctrlPr>
                            <a:rPr kumimoji="0" lang="en-US" sz="2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3867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3867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𝐶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38675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𝑘𝑔</m:t>
                          </m:r>
                        </m:den>
                      </m:f>
                      <m:r>
                        <a:rPr kumimoji="0" lang="en-US" sz="28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38675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3867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2.58</m:t>
                          </m:r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×10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−4</m:t>
                          </m:r>
                        </m:sup>
                      </m:sSup>
                      <m:f>
                        <m:fPr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𝐶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𝑘𝑔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×34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𝑘𝑔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skw"/>
                              <m:ctrl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𝑘𝑔</m:t>
                              </m:r>
                            </m:den>
                          </m:f>
                        </m:den>
                      </m:f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8.77×10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−3</m:t>
                          </m:r>
                        </m:sup>
                      </m:sSup>
                      <m:f>
                        <m:fPr>
                          <m:ctrlPr>
                            <a:rPr lang="en-US" sz="280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𝐽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𝑘𝑔</m:t>
                          </m:r>
                        </m:den>
                      </m:f>
                      <m:r>
                        <a:rPr lang="en-US" sz="280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8.77</m:t>
                      </m:r>
                      <m:r>
                        <a:rPr lang="en-US" sz="2800" b="0" i="1" smtClean="0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𝑚𝐺𝑦</m:t>
                      </m:r>
                    </m:oMath>
                  </m:oMathPara>
                </a14:m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24000"/>
                <a:ext cx="7391400" cy="4495800"/>
              </a:xfrm>
              <a:prstGeom prst="rect">
                <a:avLst/>
              </a:prstGeom>
              <a:blipFill rotWithShape="1">
                <a:blip r:embed="rId3"/>
                <a:stretch>
                  <a:fillRect l="-1320" t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Absorbed Dose (VI)</a:t>
            </a:r>
          </a:p>
        </p:txBody>
      </p:sp>
    </p:spTree>
    <p:extLst>
      <p:ext uri="{BB962C8B-B14F-4D97-AF65-F5344CB8AC3E}">
        <p14:creationId xmlns:p14="http://schemas.microsoft.com/office/powerpoint/2010/main" val="2938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 txBox="1">
                <a:spLocks/>
              </p:cNvSpPr>
              <p:nvPr/>
            </p:nvSpPr>
            <p:spPr>
              <a:xfrm>
                <a:off x="706677" y="1409700"/>
                <a:ext cx="7391400" cy="45339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hysical quantity</a:t>
                </a:r>
              </a:p>
              <a:p>
                <a:pPr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noProof="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Defined for indirectly ionizing radiation (photons, 	neutrons)</a:t>
                </a:r>
                <a:endPara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3867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noProof="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Energy transfer to any target</a:t>
                </a:r>
                <a:endPara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3867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kinetic energy of all charged particles 	produced by the radiation per unit mass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noProof="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dimensions of absorbed dose</a:t>
                </a:r>
              </a:p>
              <a:p>
                <a:pPr lvl="1">
                  <a:spcBef>
                    <a:spcPct val="20000"/>
                  </a:spcBef>
                  <a:defRPr/>
                </a:pPr>
                <a:endParaRPr lang="en-US" sz="2800" noProof="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1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386750"/>
                          </a:solidFill>
                          <a:latin typeface="Cambria Math"/>
                          <a:cs typeface="Arial" pitchFamily="34" charset="0"/>
                        </a:rPr>
                        <m:t>𝐾</m:t>
                      </m:r>
                      <m:r>
                        <a:rPr lang="en-US" sz="2800" i="1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𝑡𝑟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d</m:t>
                          </m:r>
                          <m:r>
                            <a:rPr lang="en-US" sz="2800" i="1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ea typeface="Cambria Math"/>
                  <a:cs typeface="Arial" pitchFamily="34" charset="0"/>
                </a:endParaRPr>
              </a:p>
              <a:p>
                <a:pPr lvl="1">
                  <a:spcBef>
                    <a:spcPct val="20000"/>
                  </a:spcBef>
                  <a:defRPr/>
                </a:pPr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SI </a:t>
                </a: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unit [J kg</a:t>
                </a:r>
                <a:r>
                  <a:rPr lang="en-US" sz="2800" baseline="300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-1</a:t>
                </a: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] or “Gray” [</a:t>
                </a:r>
                <a:r>
                  <a:rPr lang="en-US" sz="2800" dirty="0" err="1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Gy</a:t>
                </a: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]</a:t>
                </a:r>
                <a:endParaRPr lang="en-US" sz="2800" noProof="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77" y="1409700"/>
                <a:ext cx="7391400" cy="4533900"/>
              </a:xfrm>
              <a:prstGeom prst="rect">
                <a:avLst/>
              </a:prstGeom>
              <a:blipFill rotWithShape="1">
                <a:blip r:embed="rId3"/>
                <a:stretch>
                  <a:fillRect l="-1155" t="-2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err="1" smtClean="0">
                <a:solidFill>
                  <a:srgbClr val="FFFF00"/>
                </a:solidFill>
              </a:rPr>
              <a:t>Kerma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8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97282" y="1828800"/>
            <a:ext cx="7391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Comparison: 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kerma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versus absorbed dose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absorbed dose builds up behind a surface to 	a depth comparable with the range of the 	secondary charged particles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kerma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decreases in material, as the incident 	particles are being attenuated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identical if all kinetic energy is absorbed 	“locally”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charged particle equilibrium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bremsstrahlung losses negligible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err="1" smtClean="0">
                <a:solidFill>
                  <a:srgbClr val="FFFF00"/>
                </a:solidFill>
              </a:rPr>
              <a:t>Kerma</a:t>
            </a:r>
            <a:r>
              <a:rPr lang="en-US" dirty="0" smtClean="0">
                <a:solidFill>
                  <a:srgbClr val="FFFF00"/>
                </a:solidFill>
              </a:rPr>
              <a:t> (II)</a:t>
            </a:r>
          </a:p>
        </p:txBody>
      </p:sp>
    </p:spTree>
    <p:extLst>
      <p:ext uri="{BB962C8B-B14F-4D97-AF65-F5344CB8AC3E}">
        <p14:creationId xmlns:p14="http://schemas.microsoft.com/office/powerpoint/2010/main" val="181548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524000"/>
            <a:ext cx="7391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Quantitatively relates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measurements made in a radiation field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to chemical / biological changes the 	radiation would produce in a target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Quantifies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the incidence of various biological 	changes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 function of radiation received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aseline="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aseline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dose-effect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relationship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Radiation </a:t>
            </a:r>
            <a:r>
              <a:rPr lang="en-US" dirty="0" err="1" smtClean="0">
                <a:solidFill>
                  <a:srgbClr val="FFFF00"/>
                </a:solidFill>
              </a:rPr>
              <a:t>Dosimetry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 txBox="1">
                <a:spLocks/>
              </p:cNvSpPr>
              <p:nvPr/>
            </p:nvSpPr>
            <p:spPr>
              <a:xfrm>
                <a:off x="706677" y="1409700"/>
                <a:ext cx="7391400" cy="45339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hysical quantity</a:t>
                </a:r>
              </a:p>
              <a:p>
                <a:pPr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noProof="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Defined for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charged particles</a:t>
                </a:r>
                <a:endPara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3867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Mean e</a:t>
                </a:r>
                <a:r>
                  <a:rPr lang="en-US" sz="2800" noProof="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nergy transfer per unit distance along a 	charged particle track</a:t>
                </a:r>
                <a:endPara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38675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initially synonymous with stopping power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38675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noProof="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now: “restricted” versus “unrestricted” stopping 	power</a:t>
                </a:r>
              </a:p>
              <a:p>
                <a:pPr lvl="1">
                  <a:spcBef>
                    <a:spcPct val="20000"/>
                  </a:spcBef>
                  <a:defRPr/>
                </a:pPr>
                <a:endParaRPr lang="en-US" sz="2800" noProof="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1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∆</m:t>
                          </m:r>
                        </m:sub>
                      </m:sSub>
                      <m:r>
                        <a:rPr lang="en-US" sz="2800" i="1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386750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solidFill>
                                        <a:srgbClr val="386750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d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386750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solidFill>
                                        <a:srgbClr val="386750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d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386750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𝑙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∆</m:t>
                          </m:r>
                        </m:sub>
                      </m:sSub>
                    </m:oMath>
                  </m:oMathPara>
                </a14:m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ea typeface="Cambria Math"/>
                  <a:cs typeface="Arial" pitchFamily="34" charset="0"/>
                </a:endParaRPr>
              </a:p>
              <a:p>
                <a:pPr lvl="1">
                  <a:spcBef>
                    <a:spcPct val="20000"/>
                  </a:spcBef>
                  <a:defRPr/>
                </a:pPr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SI </a:t>
                </a: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unit [J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en-US" sz="2800" baseline="300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-1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], more commonly [</a:t>
                </a:r>
                <a:r>
                  <a:rPr lang="en-US" sz="2800" dirty="0" err="1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keV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Symbol" pitchFamily="18" charset="2"/>
                    <a:cs typeface="Arial" pitchFamily="34" charset="0"/>
                  </a:rPr>
                  <a:t>m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en-US" sz="2800" baseline="300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-1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]</a:t>
                </a:r>
                <a:endParaRPr lang="en-US" sz="2800" noProof="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77" y="1409700"/>
                <a:ext cx="7391400" cy="4533900"/>
              </a:xfrm>
              <a:prstGeom prst="rect">
                <a:avLst/>
              </a:prstGeom>
              <a:blipFill rotWithShape="1">
                <a:blip r:embed="rId3"/>
                <a:stretch>
                  <a:fillRect l="-1155" t="-2554" b="-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Linear Energy Transfer</a:t>
            </a:r>
          </a:p>
        </p:txBody>
      </p:sp>
    </p:spTree>
    <p:extLst>
      <p:ext uri="{BB962C8B-B14F-4D97-AF65-F5344CB8AC3E}">
        <p14:creationId xmlns:p14="http://schemas.microsoft.com/office/powerpoint/2010/main" val="19478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706677" y="1409700"/>
            <a:ext cx="7391400" cy="4533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Quantities with which, by means of </a:t>
            </a:r>
            <a:r>
              <a:rPr lang="en-US" sz="280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their 	measurements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, compliance with </a:t>
            </a:r>
            <a:r>
              <a:rPr lang="en-US" sz="280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the 	system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of protection may be demonstrated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Ambient dose equivalent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i="1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800" i="1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2800" i="1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(d)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Directional dose equivalent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800" i="1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800" i="1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en-US" sz="2800" i="1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i="1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d,</a:t>
            </a:r>
            <a:r>
              <a:rPr lang="en-US" sz="2800" i="1" dirty="0" err="1" smtClean="0">
                <a:solidFill>
                  <a:srgbClr val="386750"/>
                </a:solidFill>
                <a:latin typeface="Symbol" pitchFamily="18" charset="2"/>
                <a:cs typeface="Arial" pitchFamily="34" charset="0"/>
              </a:rPr>
              <a:t>W</a:t>
            </a:r>
            <a:r>
              <a:rPr lang="en-US" sz="2800" i="1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800" i="1" dirty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Personal dose equivalent</a:t>
            </a:r>
            <a:endParaRPr lang="en-US" sz="2800" i="1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800" i="1" dirty="0" err="1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800" i="1" baseline="-25000" dirty="0" err="1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800" i="1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(d)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Operational Quantities</a:t>
            </a:r>
          </a:p>
        </p:txBody>
      </p:sp>
    </p:spTree>
    <p:extLst>
      <p:ext uri="{BB962C8B-B14F-4D97-AF65-F5344CB8AC3E}">
        <p14:creationId xmlns:p14="http://schemas.microsoft.com/office/powerpoint/2010/main" val="130219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706677" y="1409700"/>
            <a:ext cx="7391400" cy="4533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Dosimetric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quantities specified in the human 	body by ICRP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o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rgan absorbed dose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800" i="1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800" i="1" baseline="-25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n-US" sz="2800" i="1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en-US" sz="2800" dirty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organ equivalent dose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800" i="1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800" i="1" baseline="-25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n-US" sz="2800" i="1" baseline="-25000" dirty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effective dose</a:t>
            </a:r>
            <a:endParaRPr lang="en-US" sz="2800" i="1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800" i="1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Protection Quantities</a:t>
            </a:r>
          </a:p>
        </p:txBody>
      </p:sp>
    </p:spTree>
    <p:extLst>
      <p:ext uri="{BB962C8B-B14F-4D97-AF65-F5344CB8AC3E}">
        <p14:creationId xmlns:p14="http://schemas.microsoft.com/office/powerpoint/2010/main" val="293648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 txBox="1">
                <a:spLocks/>
              </p:cNvSpPr>
              <p:nvPr/>
            </p:nvSpPr>
            <p:spPr>
              <a:xfrm>
                <a:off x="706677" y="1409700"/>
                <a:ext cx="7391400" cy="45339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Equivalent dose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in organ or tissue T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due to radiation R</a:t>
                </a:r>
              </a:p>
              <a:p>
                <a:pPr>
                  <a:spcBef>
                    <a:spcPct val="20000"/>
                  </a:spcBef>
                  <a:defRPr/>
                </a:pPr>
                <a:endParaRPr lang="en-US" sz="2800" dirty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𝑇</m:t>
                          </m:r>
                        </m:sub>
                      </m:sSub>
                      <m:r>
                        <a:rPr lang="en-US" sz="2800" i="1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𝑅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𝑅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𝑇</m:t>
                              </m:r>
                              <m:r>
                                <a:rPr lang="en-US" sz="2800" i="1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𝑅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SI unit [J kg</a:t>
                </a:r>
                <a:r>
                  <a:rPr lang="en-US" sz="2800" baseline="300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-1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] or “Sievert” [</a:t>
                </a:r>
                <a:r>
                  <a:rPr lang="en-US" sz="2800" dirty="0" err="1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Sv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]</a:t>
                </a:r>
                <a:endParaRPr lang="en-US" sz="2800" dirty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Old unit [rem], the “Roentgen equivalent man”</a:t>
                </a:r>
              </a:p>
            </p:txBody>
          </p:sp>
        </mc:Choice>
        <mc:Fallback xmlns="">
          <p:sp>
            <p:nvSpPr>
              <p:cNvPr id="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77" y="1409700"/>
                <a:ext cx="7391400" cy="4533900"/>
              </a:xfrm>
              <a:prstGeom prst="rect">
                <a:avLst/>
              </a:prstGeom>
              <a:blipFill rotWithShape="1">
                <a:blip r:embed="rId4"/>
                <a:stretch>
                  <a:fillRect l="-1320" t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Equivalent Dose</a:t>
            </a:r>
          </a:p>
        </p:txBody>
      </p:sp>
    </p:spTree>
    <p:extLst>
      <p:ext uri="{BB962C8B-B14F-4D97-AF65-F5344CB8AC3E}">
        <p14:creationId xmlns:p14="http://schemas.microsoft.com/office/powerpoint/2010/main" val="277038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 txBox="1">
                <a:spLocks/>
              </p:cNvSpPr>
              <p:nvPr/>
            </p:nvSpPr>
            <p:spPr>
              <a:xfrm>
                <a:off x="706677" y="1409700"/>
                <a:ext cx="7391400" cy="45339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Effective dose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in the whole body</a:t>
                </a:r>
              </a:p>
              <a:p>
                <a:pPr lvl="1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due to radiation R</a:t>
                </a:r>
              </a:p>
              <a:p>
                <a:pPr>
                  <a:spcBef>
                    <a:spcPct val="20000"/>
                  </a:spcBef>
                  <a:defRPr/>
                </a:pPr>
                <a:endParaRPr lang="en-US" sz="2800" dirty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𝐸</m:t>
                          </m:r>
                          <m: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𝑇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386750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386750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386750"/>
                                      </a:solidFill>
                                      <a:latin typeface="Cambria Math"/>
                                      <a:ea typeface="Cambria Math"/>
                                      <a:cs typeface="Arial" pitchFamily="34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800" i="1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386750"/>
                              </a:solidFill>
                              <a:latin typeface="Cambria Math"/>
                              <a:cs typeface="Arial" pitchFamily="34" charset="0"/>
                            </a:rPr>
                            <m:t>𝑇</m:t>
                          </m:r>
                        </m:sub>
                      </m:sSub>
                      <m:r>
                        <a:rPr lang="en-US" sz="2800" i="1">
                          <a:solidFill>
                            <a:srgbClr val="38675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𝑇</m:t>
                              </m:r>
                            </m:sub>
                          </m:sSub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solidFill>
                                <a:srgbClr val="38675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𝑅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𝑅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𝑇</m:t>
                              </m:r>
                              <m:r>
                                <a:rPr lang="en-US" sz="2800" i="1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rgbClr val="38675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𝑅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:endParaRPr lang="en-US" sz="2800" dirty="0" smtClean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SI unit [J kg</a:t>
                </a:r>
                <a:r>
                  <a:rPr lang="en-US" sz="2800" baseline="300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-1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] or “Sievert” [</a:t>
                </a:r>
                <a:r>
                  <a:rPr lang="en-US" sz="2800" dirty="0" err="1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Sv</a:t>
                </a: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]</a:t>
                </a:r>
                <a:endParaRPr lang="en-US" sz="2800" dirty="0">
                  <a:solidFill>
                    <a:srgbClr val="38675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800" dirty="0" smtClean="0">
                    <a:solidFill>
                      <a:srgbClr val="386750"/>
                    </a:solidFill>
                    <a:latin typeface="Arial" pitchFamily="34" charset="0"/>
                    <a:cs typeface="Arial" pitchFamily="34" charset="0"/>
                  </a:rPr>
                  <a:t> Old unit [rem], the “Roentgen equivalent man”</a:t>
                </a:r>
              </a:p>
            </p:txBody>
          </p:sp>
        </mc:Choice>
        <mc:Fallback xmlns="">
          <p:sp>
            <p:nvSpPr>
              <p:cNvPr id="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77" y="1409700"/>
                <a:ext cx="7391400" cy="4533900"/>
              </a:xfrm>
              <a:prstGeom prst="rect">
                <a:avLst/>
              </a:prstGeom>
              <a:blipFill rotWithShape="1">
                <a:blip r:embed="rId4"/>
                <a:stretch>
                  <a:fillRect l="-1320" t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Effective Dose</a:t>
            </a:r>
          </a:p>
        </p:txBody>
      </p:sp>
    </p:spTree>
    <p:extLst>
      <p:ext uri="{BB962C8B-B14F-4D97-AF65-F5344CB8AC3E}">
        <p14:creationId xmlns:p14="http://schemas.microsoft.com/office/powerpoint/2010/main" val="190036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System of Quantities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1371600"/>
            <a:ext cx="7696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Dosimetric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quantities for external radiation 	(from ICRP 74 / ICRU 57)</a:t>
            </a:r>
          </a:p>
        </p:txBody>
      </p:sp>
      <p:pic>
        <p:nvPicPr>
          <p:cNvPr id="3" name="Picture 2" descr="E:\System of Quantities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66048" y="1128879"/>
            <a:ext cx="3935703" cy="632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4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524000"/>
            <a:ext cx="7391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Interaction between radiation and target 	atoms or molecules results in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excitation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ionization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secondary electrons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Secondary electrons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can be “ionizing”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produce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additional excitation and 	ionization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Radiation / Target</a:t>
            </a:r>
          </a:p>
        </p:txBody>
      </p:sp>
    </p:spTree>
    <p:extLst>
      <p:ext uri="{BB962C8B-B14F-4D97-AF65-F5344CB8AC3E}">
        <p14:creationId xmlns:p14="http://schemas.microsoft.com/office/powerpoint/2010/main" val="25516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524000"/>
            <a:ext cx="7391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Interaction occurs “locally” within the path of 	a charged particle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Chemical / biological effects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electronic transitions producing chemically 	active species completed in very short 	time (≤ 10</a:t>
            </a:r>
            <a:r>
              <a:rPr lang="en-US" sz="2800" baseline="300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-15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s)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due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to direct absorption of energy from 	the radiation by the target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Interaction forms basis for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radiation </a:t>
            </a:r>
            <a:r>
              <a:rPr lang="en-US" sz="280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dosimetry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radiation instrumentation</a:t>
            </a: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Radiation / Target (II)</a:t>
            </a:r>
          </a:p>
        </p:txBody>
      </p:sp>
    </p:spTree>
    <p:extLst>
      <p:ext uri="{BB962C8B-B14F-4D97-AF65-F5344CB8AC3E}">
        <p14:creationId xmlns:p14="http://schemas.microsoft.com/office/powerpoint/2010/main" val="15869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Energy Transfer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71598"/>
            <a:ext cx="4495800" cy="485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85800" y="1676400"/>
            <a:ext cx="28194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Ionization / 	excitation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Secondary 	particles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Delta rays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Threshold 	energy for 	ionization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(from ICRU 16)</a:t>
            </a:r>
          </a:p>
        </p:txBody>
      </p:sp>
    </p:spTree>
    <p:extLst>
      <p:ext uri="{BB962C8B-B14F-4D97-AF65-F5344CB8AC3E}">
        <p14:creationId xmlns:p14="http://schemas.microsoft.com/office/powerpoint/2010/main" val="345059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Energy Transfer (II)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6781800" cy="381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685800" y="1371600"/>
            <a:ext cx="7696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Energy deposited within volume element 	(mass) of interest (from ICRU 16)?</a:t>
            </a:r>
          </a:p>
        </p:txBody>
      </p:sp>
    </p:spTree>
    <p:extLst>
      <p:ext uri="{BB962C8B-B14F-4D97-AF65-F5344CB8AC3E}">
        <p14:creationId xmlns:p14="http://schemas.microsoft.com/office/powerpoint/2010/main" val="82886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524000"/>
            <a:ext cx="7391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Definition of “local?”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How to account for energy leaving the volume 	element (mass)?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Dependence on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energy of incident radiation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radiation type (“quality”)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Need to find radiation quantities, which allow 	quantification of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physical observables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biological effects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Energy Transfer (III)</a:t>
            </a:r>
          </a:p>
        </p:txBody>
      </p:sp>
    </p:spTree>
    <p:extLst>
      <p:ext uri="{BB962C8B-B14F-4D97-AF65-F5344CB8AC3E}">
        <p14:creationId xmlns:p14="http://schemas.microsoft.com/office/powerpoint/2010/main" val="119455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524000"/>
            <a:ext cx="7391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Generally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non-uniform in space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variable in time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2800" noProof="0" dirty="0" err="1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uantities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often depend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on discrete interactions between 	radiation and atoms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would require: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v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olume (mass) small enough that further 	reduction in size does not change the 	measured quantity</a:t>
            </a:r>
          </a:p>
          <a:p>
            <a:pPr lvl="2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large enough to contain many interactions and 	be traversed by many particles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Definitions of these quantities must include appropriate 	averaging procedures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Radiation Fields</a:t>
            </a:r>
          </a:p>
        </p:txBody>
      </p:sp>
    </p:spTree>
    <p:extLst>
      <p:ext uri="{BB962C8B-B14F-4D97-AF65-F5344CB8AC3E}">
        <p14:creationId xmlns:p14="http://schemas.microsoft.com/office/powerpoint/2010/main" val="385471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1-2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85800" y="1524000"/>
            <a:ext cx="7391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hysical quantity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Defined only for X-rays and gamma 	radiation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Energy transfer to air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ionization (charge) produced in air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noProof="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charge per unit mass</a:t>
            </a:r>
            <a:endParaRPr lang="en-US" sz="2800" dirty="0" smtClean="0">
              <a:solidFill>
                <a:srgbClr val="3867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8675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386750"/>
                </a:solidFill>
                <a:latin typeface="Arial" pitchFamily="34" charset="0"/>
                <a:cs typeface="Arial" pitchFamily="34" charset="0"/>
              </a:rPr>
              <a:t>air at STP (standard temperature and 	pressure)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38675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Grp="1"/>
          </p:cNvSpPr>
          <p:nvPr/>
        </p:nvSpPr>
        <p:spPr bwMode="auto">
          <a:xfrm>
            <a:off x="0" y="609600"/>
            <a:ext cx="640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Exposure</a:t>
            </a:r>
          </a:p>
        </p:txBody>
      </p:sp>
    </p:spTree>
    <p:extLst>
      <p:ext uri="{BB962C8B-B14F-4D97-AF65-F5344CB8AC3E}">
        <p14:creationId xmlns:p14="http://schemas.microsoft.com/office/powerpoint/2010/main" val="48327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u-templt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csu-templt1</Template>
  <TotalTime>1435</TotalTime>
  <Words>673</Words>
  <Application>Microsoft Office PowerPoint</Application>
  <PresentationFormat>On-screen Show (4:3)</PresentationFormat>
  <Paragraphs>194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csu-templt1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Tranby,Steve</dc:creator>
  <cp:lastModifiedBy>Brandl,Alexander</cp:lastModifiedBy>
  <cp:revision>108</cp:revision>
  <dcterms:created xsi:type="dcterms:W3CDTF">2009-06-05T21:41:41Z</dcterms:created>
  <dcterms:modified xsi:type="dcterms:W3CDTF">2011-01-20T20:53:19Z</dcterms:modified>
</cp:coreProperties>
</file>