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4" r:id="rId3"/>
    <p:sldId id="330" r:id="rId4"/>
    <p:sldId id="366" r:id="rId5"/>
    <p:sldId id="367" r:id="rId6"/>
    <p:sldId id="380" r:id="rId7"/>
    <p:sldId id="368" r:id="rId8"/>
    <p:sldId id="369" r:id="rId9"/>
    <p:sldId id="370" r:id="rId10"/>
    <p:sldId id="371" r:id="rId11"/>
    <p:sldId id="372" r:id="rId12"/>
    <p:sldId id="373" r:id="rId13"/>
    <p:sldId id="375" r:id="rId14"/>
    <p:sldId id="383" r:id="rId15"/>
    <p:sldId id="382" r:id="rId16"/>
    <p:sldId id="259" r:id="rId17"/>
    <p:sldId id="374" r:id="rId18"/>
    <p:sldId id="386" r:id="rId19"/>
    <p:sldId id="384" r:id="rId20"/>
    <p:sldId id="385" r:id="rId21"/>
    <p:sldId id="381" r:id="rId22"/>
    <p:sldId id="376" r:id="rId23"/>
    <p:sldId id="377" r:id="rId24"/>
    <p:sldId id="378" r:id="rId25"/>
    <p:sldId id="379" r:id="rId26"/>
  </p:sldIdLst>
  <p:sldSz cx="9144000" cy="6858000" type="screen4x3"/>
  <p:notesSz cx="70104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67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998" y="-756"/>
      </p:cViewPr>
      <p:guideLst>
        <p:guide orient="horz" pos="2160"/>
        <p:guide orient="horz" pos="1008"/>
        <p:guide pos="2880"/>
        <p:guide pos="528"/>
        <p:guide pos="7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8313"/>
          </a:xfrm>
          <a:prstGeom prst="rect">
            <a:avLst/>
          </a:prstGeom>
        </p:spPr>
        <p:txBody>
          <a:bodyPr vert="horz" lIns="91440" tIns="45720" rIns="91440" bIns="45720" rtlCol="0"/>
          <a:lstStyle>
            <a:lvl1pPr algn="r">
              <a:defRPr sz="1200"/>
            </a:lvl1pPr>
          </a:lstStyle>
          <a:p>
            <a:fld id="{DFC99CE7-6166-46F3-8160-DB735B7BEC84}" type="datetimeFigureOut">
              <a:rPr lang="en-US" smtClean="0"/>
              <a:t>2/11/2011</a:t>
            </a:fld>
            <a:endParaRPr lang="en-US"/>
          </a:p>
        </p:txBody>
      </p:sp>
      <p:sp>
        <p:nvSpPr>
          <p:cNvPr id="4" name="Slide Image Placeholder 3"/>
          <p:cNvSpPr>
            <a:spLocks noGrp="1" noRot="1" noChangeAspect="1"/>
          </p:cNvSpPr>
          <p:nvPr>
            <p:ph type="sldImg" idx="2"/>
          </p:nvPr>
        </p:nvSpPr>
        <p:spPr>
          <a:xfrm>
            <a:off x="1162050" y="703263"/>
            <a:ext cx="4686300" cy="3514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51350"/>
            <a:ext cx="5607050" cy="42179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700"/>
            <a:ext cx="3038475" cy="4683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902700"/>
            <a:ext cx="3038475" cy="468313"/>
          </a:xfrm>
          <a:prstGeom prst="rect">
            <a:avLst/>
          </a:prstGeom>
        </p:spPr>
        <p:txBody>
          <a:bodyPr vert="horz" lIns="91440" tIns="45720" rIns="91440" bIns="45720" rtlCol="0" anchor="b"/>
          <a:lstStyle>
            <a:lvl1pPr algn="r">
              <a:defRPr sz="1200"/>
            </a:lvl1pPr>
          </a:lstStyle>
          <a:p>
            <a:fld id="{196A8698-BDB1-4F21-9575-EE2708FC900E}" type="slidenum">
              <a:rPr lang="en-US" smtClean="0"/>
              <a:t>‹#›</a:t>
            </a:fld>
            <a:endParaRPr lang="en-US"/>
          </a:p>
        </p:txBody>
      </p:sp>
    </p:spTree>
    <p:extLst>
      <p:ext uri="{BB962C8B-B14F-4D97-AF65-F5344CB8AC3E}">
        <p14:creationId xmlns:p14="http://schemas.microsoft.com/office/powerpoint/2010/main" val="500652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92E624-11F5-4400-A8B1-2164940C155E}" type="datetimeFigureOut">
              <a:rPr lang="en-US" smtClean="0"/>
              <a:pPr/>
              <a:t>2/11/2011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43BD28-B6A7-4228-AF90-1AD181B81EE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2E624-11F5-4400-A8B1-2164940C155E}" type="datetimeFigureOut">
              <a:rPr lang="en-US" smtClean="0"/>
              <a:pPr/>
              <a:t>2/11/2011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43BD28-B6A7-4228-AF90-1AD181B81EE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2E624-11F5-4400-A8B1-2164940C155E}" type="datetimeFigureOut">
              <a:rPr lang="en-US" smtClean="0"/>
              <a:pPr/>
              <a:t>2/11/2011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43BD28-B6A7-4228-AF90-1AD181B81EE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2E624-11F5-4400-A8B1-2164940C155E}" type="datetimeFigureOut">
              <a:rPr lang="en-US" smtClean="0"/>
              <a:pPr/>
              <a:t>2/11/2011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43BD28-B6A7-4228-AF90-1AD181B81EE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92E624-11F5-4400-A8B1-2164940C155E}" type="datetimeFigureOut">
              <a:rPr lang="en-US" smtClean="0"/>
              <a:pPr/>
              <a:t>2/11/2011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43BD28-B6A7-4228-AF90-1AD181B81EE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92E624-11F5-4400-A8B1-2164940C155E}" type="datetimeFigureOut">
              <a:rPr lang="en-US" smtClean="0"/>
              <a:pPr/>
              <a:t>2/11/2011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43BD28-B6A7-4228-AF90-1AD181B81EE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92E624-11F5-4400-A8B1-2164940C155E}" type="datetimeFigureOut">
              <a:rPr lang="en-US" smtClean="0"/>
              <a:pPr/>
              <a:t>2/11/2011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143BD28-B6A7-4228-AF90-1AD181B81EE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92E624-11F5-4400-A8B1-2164940C155E}" type="datetimeFigureOut">
              <a:rPr lang="en-US" smtClean="0"/>
              <a:pPr/>
              <a:t>2/11/2011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143BD28-B6A7-4228-AF90-1AD181B81EE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92E624-11F5-4400-A8B1-2164940C155E}" type="datetimeFigureOut">
              <a:rPr lang="en-US" smtClean="0"/>
              <a:pPr/>
              <a:t>2/11/2011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143BD28-B6A7-4228-AF90-1AD181B81EE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2E624-11F5-4400-A8B1-2164940C155E}" type="datetimeFigureOut">
              <a:rPr lang="en-US" smtClean="0"/>
              <a:pPr/>
              <a:t>2/11/2011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43BD28-B6A7-4228-AF90-1AD181B81EE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2E624-11F5-4400-A8B1-2164940C155E}" type="datetimeFigureOut">
              <a:rPr lang="en-US" smtClean="0"/>
              <a:pPr/>
              <a:t>2/11/2011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43BD28-B6A7-4228-AF90-1AD181B81EE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92E624-11F5-4400-A8B1-2164940C155E}" type="datetimeFigureOut">
              <a:rPr lang="en-US" smtClean="0"/>
              <a:pPr/>
              <a:t>2/11/2011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43BD28-B6A7-4228-AF90-1AD181B81EE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mp1.tif"/>
          <p:cNvPicPr>
            <a:picLocks noChangeAspect="1"/>
          </p:cNvPicPr>
          <p:nvPr/>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990600" y="3657600"/>
            <a:ext cx="7239000" cy="685800"/>
          </a:xfrm>
        </p:spPr>
        <p:txBody>
          <a:bodyPr>
            <a:normAutofit/>
          </a:bodyPr>
          <a:lstStyle/>
          <a:p>
            <a:r>
              <a:rPr lang="en-US" sz="3000" dirty="0" smtClean="0">
                <a:solidFill>
                  <a:schemeClr val="tx1"/>
                </a:solidFill>
                <a:latin typeface="Garamond Premr Pro Smbd" pitchFamily="18" charset="0"/>
              </a:rPr>
              <a:t>Alexander Brandl</a:t>
            </a:r>
            <a:endParaRPr lang="en-US" sz="3000" dirty="0">
              <a:solidFill>
                <a:schemeClr val="tx1"/>
              </a:solidFill>
              <a:latin typeface="Garamond Premr Pro Smbd" pitchFamily="18" charset="0"/>
            </a:endParaRPr>
          </a:p>
        </p:txBody>
      </p:sp>
      <p:sp>
        <p:nvSpPr>
          <p:cNvPr id="5" name="Subtitle 2"/>
          <p:cNvSpPr txBox="1">
            <a:spLocks/>
          </p:cNvSpPr>
          <p:nvPr/>
        </p:nvSpPr>
        <p:spPr>
          <a:xfrm>
            <a:off x="762000" y="685800"/>
            <a:ext cx="7696200" cy="2743200"/>
          </a:xfrm>
          <a:prstGeom prst="rect">
            <a:avLst/>
          </a:prstGeom>
        </p:spPr>
        <p:txBody>
          <a:bodyPr vert="horz" lIns="91440" tIns="45720" rIns="91440" bIns="45720" rtlCol="0">
            <a:noAutofit/>
          </a:bodyPr>
          <a:lstStyle/>
          <a:p>
            <a:pPr lvl="0" algn="ctr">
              <a:spcBef>
                <a:spcPct val="20000"/>
              </a:spcBef>
            </a:pPr>
            <a:r>
              <a:rPr lang="en-US" sz="4800" noProof="0" dirty="0" smtClean="0">
                <a:latin typeface="Arial Black" pitchFamily="34" charset="0"/>
              </a:rPr>
              <a:t>ERHS 630</a:t>
            </a:r>
            <a:br>
              <a:rPr lang="en-US" sz="4800" noProof="0" dirty="0" smtClean="0">
                <a:latin typeface="Arial Black" pitchFamily="34" charset="0"/>
              </a:rPr>
            </a:br>
            <a:endParaRPr lang="en-US" sz="2400" noProof="0" dirty="0" smtClean="0">
              <a:latin typeface="Arial Black" pitchFamily="34" charset="0"/>
            </a:endParaRPr>
          </a:p>
          <a:p>
            <a:pPr lvl="0" algn="ctr">
              <a:spcBef>
                <a:spcPct val="20000"/>
              </a:spcBef>
            </a:pPr>
            <a:r>
              <a:rPr lang="en-US" sz="4800" dirty="0" smtClean="0">
                <a:latin typeface="Arial Black" pitchFamily="34" charset="0"/>
              </a:rPr>
              <a:t>The System of </a:t>
            </a:r>
            <a:r>
              <a:rPr lang="en-US" sz="4800" smtClean="0">
                <a:latin typeface="Arial Black" pitchFamily="34" charset="0"/>
              </a:rPr>
              <a:t>Radiation Protection</a:t>
            </a:r>
            <a:endParaRPr kumimoji="0" lang="en-US" sz="4800" b="0" i="0" u="none" strike="noStrike" kern="1200" cap="none" spc="0" normalizeH="0" baseline="0" noProof="0" dirty="0" smtClean="0">
              <a:ln>
                <a:noFill/>
              </a:ln>
              <a:solidFill>
                <a:schemeClr val="tx1"/>
              </a:solidFill>
              <a:effectLst/>
              <a:uLnTx/>
              <a:uFillTx/>
              <a:latin typeface="Arial Black" pitchFamily="34" charset="0"/>
            </a:endParaRPr>
          </a:p>
        </p:txBody>
      </p:sp>
      <p:sp>
        <p:nvSpPr>
          <p:cNvPr id="7" name="Subtitle 2"/>
          <p:cNvSpPr txBox="1">
            <a:spLocks/>
          </p:cNvSpPr>
          <p:nvPr/>
        </p:nvSpPr>
        <p:spPr>
          <a:xfrm>
            <a:off x="990600" y="5638800"/>
            <a:ext cx="7239000" cy="609600"/>
          </a:xfrm>
          <a:prstGeom prst="rect">
            <a:avLst/>
          </a:prstGeom>
        </p:spPr>
        <p:txBody>
          <a:bodyPr vert="horz" lIns="91440" tIns="45720" rIns="91440" bIns="45720" rtlCol="0">
            <a:normAutofit/>
          </a:bodyPr>
          <a:lstStyle/>
          <a:p>
            <a:pPr lvl="0">
              <a:spcBef>
                <a:spcPct val="20000"/>
              </a:spcBef>
            </a:pPr>
            <a:r>
              <a:rPr lang="en-US" sz="1600" i="1" dirty="0" smtClean="0">
                <a:latin typeface="Garamond Premr Pro" pitchFamily="18" charset="0"/>
              </a:rPr>
              <a:t>Environmental and Radiological Health Sciences</a:t>
            </a:r>
            <a:endParaRPr kumimoji="0" lang="en-US" sz="1600" b="0" i="1" u="none" strike="noStrike" kern="1200" cap="none" spc="0" normalizeH="0" baseline="0" noProof="0" dirty="0" smtClean="0">
              <a:ln>
                <a:noFill/>
              </a:ln>
              <a:solidFill>
                <a:schemeClr val="tx1"/>
              </a:solidFill>
              <a:effectLst/>
              <a:uLnTx/>
              <a:uFillTx/>
              <a:latin typeface="Garamond Premr Pro"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1-2.tif"/>
          <p:cNvPicPr>
            <a:picLocks noChangeAspect="1"/>
          </p:cNvPicPr>
          <p:nvPr/>
        </p:nvPicPr>
        <p:blipFill>
          <a:blip r:embed="rId2" cstate="print"/>
          <a:stretch>
            <a:fillRect/>
          </a:stretch>
        </p:blipFill>
        <p:spPr>
          <a:xfrm>
            <a:off x="0" y="0"/>
            <a:ext cx="9144000" cy="6858000"/>
          </a:xfrm>
          <a:prstGeom prst="rect">
            <a:avLst/>
          </a:prstGeom>
        </p:spPr>
      </p:pic>
      <p:sp>
        <p:nvSpPr>
          <p:cNvPr id="3" name="Subtitle 2"/>
          <p:cNvSpPr txBox="1">
            <a:spLocks/>
          </p:cNvSpPr>
          <p:nvPr/>
        </p:nvSpPr>
        <p:spPr>
          <a:xfrm>
            <a:off x="685800" y="1600200"/>
            <a:ext cx="7391400" cy="4495800"/>
          </a:xfrm>
          <a:prstGeom prst="rect">
            <a:avLst/>
          </a:prstGeom>
        </p:spPr>
        <p:txBody>
          <a:bodyPr vert="horz" lIns="91440" tIns="45720" rIns="91440" bIns="45720" rtlCol="0">
            <a:normAutofit fontScale="85000" lnSpcReduction="2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386750"/>
                </a:solidFill>
                <a:latin typeface="Arial" pitchFamily="34" charset="0"/>
                <a:cs typeface="Arial" pitchFamily="34" charset="0"/>
              </a:rPr>
              <a:t> Planned exposure situations</a:t>
            </a:r>
          </a:p>
          <a:p>
            <a:pPr lvl="1">
              <a:spcBef>
                <a:spcPct val="20000"/>
              </a:spcBef>
              <a:buFont typeface="Arial" pitchFamily="34" charset="0"/>
              <a:buChar char="•"/>
              <a:defRPr/>
            </a:pPr>
            <a:r>
              <a:rPr kumimoji="0" lang="en-US" sz="2800" b="0" i="0" u="none" strike="noStrike" kern="1200" cap="none" spc="0" normalizeH="0" noProof="0" dirty="0">
                <a:ln>
                  <a:noFill/>
                </a:ln>
                <a:solidFill>
                  <a:srgbClr val="386750"/>
                </a:solidFill>
                <a:effectLst/>
                <a:uLnTx/>
                <a:uFillTx/>
                <a:latin typeface="Arial" pitchFamily="34" charset="0"/>
                <a:cs typeface="Arial" pitchFamily="34" charset="0"/>
              </a:rPr>
              <a:t> </a:t>
            </a:r>
            <a:r>
              <a:rPr lang="en-US" sz="2800" noProof="0" dirty="0" smtClean="0">
                <a:solidFill>
                  <a:srgbClr val="386750"/>
                </a:solidFill>
                <a:latin typeface="Arial" pitchFamily="34" charset="0"/>
                <a:cs typeface="Arial" pitchFamily="34" charset="0"/>
              </a:rPr>
              <a:t>planned introduction and operation of sources</a:t>
            </a:r>
            <a:endParaRPr lang="en-US" sz="2800" dirty="0" smtClean="0">
              <a:solidFill>
                <a:srgbClr val="386750"/>
              </a:solidFill>
              <a:latin typeface="Arial" pitchFamily="34" charset="0"/>
              <a:cs typeface="Arial" pitchFamily="34" charset="0"/>
            </a:endParaRPr>
          </a:p>
          <a:p>
            <a:pPr lvl="1">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includes situations previously termed “practices”</a:t>
            </a:r>
          </a:p>
          <a:p>
            <a:pPr>
              <a:spcBef>
                <a:spcPct val="20000"/>
              </a:spcBef>
              <a:buFont typeface="Arial" pitchFamily="34" charset="0"/>
              <a:buChar char="•"/>
              <a:defRPr/>
            </a:pPr>
            <a:r>
              <a:rPr lang="en-US" sz="2800" noProof="0" dirty="0">
                <a:solidFill>
                  <a:srgbClr val="386750"/>
                </a:solidFill>
                <a:latin typeface="Arial" pitchFamily="34" charset="0"/>
                <a:cs typeface="Arial" pitchFamily="34" charset="0"/>
              </a:rPr>
              <a:t> </a:t>
            </a:r>
            <a:r>
              <a:rPr lang="en-US" sz="2800" noProof="0" dirty="0" smtClean="0">
                <a:solidFill>
                  <a:srgbClr val="386750"/>
                </a:solidFill>
                <a:latin typeface="Arial" pitchFamily="34" charset="0"/>
                <a:cs typeface="Arial" pitchFamily="34" charset="0"/>
              </a:rPr>
              <a:t>Emergency exposure situations</a:t>
            </a:r>
          </a:p>
          <a:p>
            <a:pPr lvl="1">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unexpected situations requiring urgent attention</a:t>
            </a:r>
          </a:p>
          <a:p>
            <a:pPr lvl="2">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occurring during operation of a planned 	situation</a:t>
            </a:r>
          </a:p>
          <a:p>
            <a:pPr lvl="2">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malicious act</a:t>
            </a:r>
          </a:p>
          <a:p>
            <a:pPr>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Existing exposure situations</a:t>
            </a:r>
          </a:p>
          <a:p>
            <a:pPr lvl="1">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already exist when a decision on control has to 	be taken</a:t>
            </a:r>
          </a:p>
          <a:p>
            <a:pPr lvl="2">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natural background radiation</a:t>
            </a:r>
          </a:p>
        </p:txBody>
      </p:sp>
      <p:sp>
        <p:nvSpPr>
          <p:cNvPr id="5" name="Rectangle 4"/>
          <p:cNvSpPr>
            <a:spLocks noGrp="1"/>
          </p:cNvSpPr>
          <p:nvPr/>
        </p:nvSpPr>
        <p:spPr bwMode="auto">
          <a:xfrm>
            <a:off x="0" y="609600"/>
            <a:ext cx="6400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dirty="0" smtClean="0">
                <a:solidFill>
                  <a:srgbClr val="FFFF00"/>
                </a:solidFill>
              </a:rPr>
              <a:t>Exposure Situations</a:t>
            </a:r>
          </a:p>
        </p:txBody>
      </p:sp>
    </p:spTree>
    <p:extLst>
      <p:ext uri="{BB962C8B-B14F-4D97-AF65-F5344CB8AC3E}">
        <p14:creationId xmlns:p14="http://schemas.microsoft.com/office/powerpoint/2010/main" val="2966592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1-2.tif"/>
          <p:cNvPicPr>
            <a:picLocks noChangeAspect="1"/>
          </p:cNvPicPr>
          <p:nvPr/>
        </p:nvPicPr>
        <p:blipFill>
          <a:blip r:embed="rId2" cstate="print"/>
          <a:stretch>
            <a:fillRect/>
          </a:stretch>
        </p:blipFill>
        <p:spPr>
          <a:xfrm>
            <a:off x="0" y="0"/>
            <a:ext cx="9144000" cy="6858000"/>
          </a:xfrm>
          <a:prstGeom prst="rect">
            <a:avLst/>
          </a:prstGeom>
        </p:spPr>
      </p:pic>
      <p:sp>
        <p:nvSpPr>
          <p:cNvPr id="3" name="Subtitle 2"/>
          <p:cNvSpPr txBox="1">
            <a:spLocks/>
          </p:cNvSpPr>
          <p:nvPr/>
        </p:nvSpPr>
        <p:spPr>
          <a:xfrm>
            <a:off x="685800" y="1600200"/>
            <a:ext cx="7391400" cy="4495800"/>
          </a:xfrm>
          <a:prstGeom prst="rect">
            <a:avLst/>
          </a:prstGeom>
        </p:spPr>
        <p:txBody>
          <a:bodyPr vert="horz" lIns="91440" tIns="45720" rIns="91440" bIns="45720" rtlCol="0">
            <a:normAutofit fontScale="77500" lnSpcReduction="2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386750"/>
                </a:solidFill>
                <a:latin typeface="Arial" pitchFamily="34" charset="0"/>
                <a:cs typeface="Arial" pitchFamily="34" charset="0"/>
              </a:rPr>
              <a:t> Justification</a:t>
            </a:r>
          </a:p>
          <a:p>
            <a:pPr lvl="1">
              <a:spcBef>
                <a:spcPct val="20000"/>
              </a:spcBef>
              <a:buFont typeface="Arial" pitchFamily="34" charset="0"/>
              <a:buChar char="•"/>
              <a:defRPr/>
            </a:pPr>
            <a:r>
              <a:rPr kumimoji="0" lang="en-US" sz="2800" b="0" i="0" u="none" strike="noStrike" kern="1200" cap="none" spc="0" normalizeH="0" noProof="0" dirty="0">
                <a:ln>
                  <a:noFill/>
                </a:ln>
                <a:solidFill>
                  <a:srgbClr val="386750"/>
                </a:solidFill>
                <a:effectLst/>
                <a:uLnTx/>
                <a:uFillTx/>
                <a:latin typeface="Arial" pitchFamily="34" charset="0"/>
                <a:cs typeface="Arial" pitchFamily="34" charset="0"/>
              </a:rPr>
              <a:t> </a:t>
            </a:r>
            <a:r>
              <a:rPr lang="en-US" sz="2800" dirty="0" smtClean="0">
                <a:solidFill>
                  <a:srgbClr val="386750"/>
                </a:solidFill>
                <a:latin typeface="Arial" pitchFamily="34" charset="0"/>
                <a:cs typeface="Arial" pitchFamily="34" charset="0"/>
              </a:rPr>
              <a:t>any decision that alters the radiation exposure 	situation should do more good than harm</a:t>
            </a:r>
          </a:p>
          <a:p>
            <a:pPr>
              <a:spcBef>
                <a:spcPct val="20000"/>
              </a:spcBef>
              <a:buFont typeface="Arial" pitchFamily="34" charset="0"/>
              <a:buChar char="•"/>
              <a:defRPr/>
            </a:pPr>
            <a:r>
              <a:rPr lang="en-US" sz="2800" noProof="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Optimization of Protection</a:t>
            </a:r>
            <a:endParaRPr lang="en-US" sz="2800" noProof="0" dirty="0" smtClean="0">
              <a:solidFill>
                <a:srgbClr val="386750"/>
              </a:solidFill>
              <a:latin typeface="Arial" pitchFamily="34" charset="0"/>
              <a:cs typeface="Arial" pitchFamily="34" charset="0"/>
            </a:endParaRPr>
          </a:p>
          <a:p>
            <a:pPr lvl="1">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the likelihood of incurring exposure, the number of 	people exposed, and the magnitude of their 	individual doses should all be kept as low as 	reasonably achievable, taking into account 	economic and societal factors</a:t>
            </a:r>
          </a:p>
          <a:p>
            <a:pPr>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Application of Dose Limits (planned exposures only!)</a:t>
            </a:r>
          </a:p>
          <a:p>
            <a:pPr lvl="1">
              <a:spcBef>
                <a:spcPct val="20000"/>
              </a:spcBef>
              <a:buFont typeface="Arial" pitchFamily="34" charset="0"/>
              <a:buChar char="•"/>
              <a:defRPr/>
            </a:pPr>
            <a:r>
              <a:rPr lang="en-US" sz="2800" dirty="0" smtClean="0">
                <a:solidFill>
                  <a:srgbClr val="386750"/>
                </a:solidFill>
                <a:latin typeface="Arial" pitchFamily="34" charset="0"/>
                <a:cs typeface="Arial" pitchFamily="34" charset="0"/>
              </a:rPr>
              <a:t> the total dose to any individual from regulated 	sources in planned exposure situations other than 	medical exposure should not exceed the 	appropriate limits</a:t>
            </a:r>
          </a:p>
        </p:txBody>
      </p:sp>
      <p:sp>
        <p:nvSpPr>
          <p:cNvPr id="5" name="Rectangle 4"/>
          <p:cNvSpPr>
            <a:spLocks noGrp="1"/>
          </p:cNvSpPr>
          <p:nvPr/>
        </p:nvSpPr>
        <p:spPr bwMode="auto">
          <a:xfrm>
            <a:off x="0" y="609600"/>
            <a:ext cx="6400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dirty="0" smtClean="0">
                <a:solidFill>
                  <a:srgbClr val="FFFF00"/>
                </a:solidFill>
              </a:rPr>
              <a:t>Fundamental Principles</a:t>
            </a:r>
          </a:p>
        </p:txBody>
      </p:sp>
    </p:spTree>
    <p:extLst>
      <p:ext uri="{BB962C8B-B14F-4D97-AF65-F5344CB8AC3E}">
        <p14:creationId xmlns:p14="http://schemas.microsoft.com/office/powerpoint/2010/main" val="2000501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1-2.tif"/>
          <p:cNvPicPr>
            <a:picLocks noChangeAspect="1"/>
          </p:cNvPicPr>
          <p:nvPr/>
        </p:nvPicPr>
        <p:blipFill>
          <a:blip r:embed="rId2" cstate="print"/>
          <a:stretch>
            <a:fillRect/>
          </a:stretch>
        </p:blipFill>
        <p:spPr>
          <a:xfrm>
            <a:off x="0" y="0"/>
            <a:ext cx="9144000" cy="6858000"/>
          </a:xfrm>
          <a:prstGeom prst="rect">
            <a:avLst/>
          </a:prstGeom>
        </p:spPr>
      </p:pic>
      <p:sp>
        <p:nvSpPr>
          <p:cNvPr id="3" name="Subtitle 2"/>
          <p:cNvSpPr txBox="1">
            <a:spLocks/>
          </p:cNvSpPr>
          <p:nvPr/>
        </p:nvSpPr>
        <p:spPr>
          <a:xfrm>
            <a:off x="685800" y="2057400"/>
            <a:ext cx="7391400" cy="3429000"/>
          </a:xfrm>
          <a:prstGeom prst="rect">
            <a:avLst/>
          </a:prstGeom>
        </p:spPr>
        <p:txBody>
          <a:bodyPr vert="horz" lIns="91440" tIns="45720" rIns="91440" bIns="45720" rtlCol="0">
            <a:normAutofit fontScale="92500" lnSpcReduction="2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386750"/>
                </a:solidFill>
                <a:latin typeface="Arial" pitchFamily="34" charset="0"/>
                <a:cs typeface="Arial" pitchFamily="34" charset="0"/>
              </a:rPr>
              <a:t> Categories of exposure</a:t>
            </a:r>
          </a:p>
          <a:p>
            <a:pPr lvl="1">
              <a:spcBef>
                <a:spcPct val="20000"/>
              </a:spcBef>
              <a:buFont typeface="Arial" pitchFamily="34" charset="0"/>
              <a:buChar char="•"/>
              <a:defRPr/>
            </a:pPr>
            <a:r>
              <a:rPr kumimoji="0" lang="en-US" sz="2800" b="0" i="0" u="none" strike="noStrike" kern="1200" cap="none" spc="0" normalizeH="0" noProof="0" dirty="0">
                <a:ln>
                  <a:noFill/>
                </a:ln>
                <a:solidFill>
                  <a:srgbClr val="386750"/>
                </a:solidFill>
                <a:effectLst/>
                <a:uLnTx/>
                <a:uFillTx/>
                <a:latin typeface="Arial" pitchFamily="34" charset="0"/>
                <a:cs typeface="Arial" pitchFamily="34" charset="0"/>
              </a:rPr>
              <a:t> </a:t>
            </a:r>
            <a:r>
              <a:rPr lang="en-US" sz="2800" noProof="0" dirty="0" smtClean="0">
                <a:solidFill>
                  <a:srgbClr val="386750"/>
                </a:solidFill>
                <a:latin typeface="Arial" pitchFamily="34" charset="0"/>
                <a:cs typeface="Arial" pitchFamily="34" charset="0"/>
              </a:rPr>
              <a:t>occupational</a:t>
            </a:r>
            <a:endParaRPr lang="en-US" sz="2800" dirty="0" smtClean="0">
              <a:solidFill>
                <a:srgbClr val="386750"/>
              </a:solidFill>
              <a:latin typeface="Arial" pitchFamily="34" charset="0"/>
              <a:cs typeface="Arial" pitchFamily="34" charset="0"/>
            </a:endParaRPr>
          </a:p>
          <a:p>
            <a:pPr lvl="1">
              <a:spcBef>
                <a:spcPct val="20000"/>
              </a:spcBef>
              <a:buFont typeface="Arial" pitchFamily="34" charset="0"/>
              <a:buChar char="•"/>
              <a:defRPr/>
            </a:pPr>
            <a:r>
              <a:rPr lang="en-US" sz="2800" noProof="0" dirty="0">
                <a:solidFill>
                  <a:srgbClr val="386750"/>
                </a:solidFill>
                <a:latin typeface="Arial" pitchFamily="34" charset="0"/>
                <a:cs typeface="Arial" pitchFamily="34" charset="0"/>
              </a:rPr>
              <a:t> </a:t>
            </a:r>
            <a:r>
              <a:rPr lang="en-US" sz="2800" noProof="0" dirty="0" smtClean="0">
                <a:solidFill>
                  <a:srgbClr val="386750"/>
                </a:solidFill>
                <a:latin typeface="Arial" pitchFamily="34" charset="0"/>
                <a:cs typeface="Arial" pitchFamily="34" charset="0"/>
              </a:rPr>
              <a:t>public</a:t>
            </a:r>
          </a:p>
          <a:p>
            <a:pPr lvl="2">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upon declaration of pregnancy: embryo / 	fetus</a:t>
            </a:r>
            <a:endParaRPr lang="en-US" sz="2800" noProof="0" dirty="0" smtClean="0">
              <a:solidFill>
                <a:srgbClr val="386750"/>
              </a:solidFill>
              <a:latin typeface="Arial" pitchFamily="34" charset="0"/>
              <a:cs typeface="Arial" pitchFamily="34" charset="0"/>
            </a:endParaRPr>
          </a:p>
          <a:p>
            <a:pPr lvl="1">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medical</a:t>
            </a:r>
          </a:p>
          <a:p>
            <a:pPr lvl="2">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patients</a:t>
            </a:r>
          </a:p>
          <a:p>
            <a:pPr lvl="2">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comforters, </a:t>
            </a:r>
            <a:r>
              <a:rPr lang="en-US" sz="2800" dirty="0" err="1" smtClean="0">
                <a:solidFill>
                  <a:srgbClr val="386750"/>
                </a:solidFill>
                <a:latin typeface="Arial" pitchFamily="34" charset="0"/>
                <a:cs typeface="Arial" pitchFamily="34" charset="0"/>
              </a:rPr>
              <a:t>carers</a:t>
            </a:r>
            <a:r>
              <a:rPr lang="en-US" sz="2800" dirty="0" smtClean="0">
                <a:solidFill>
                  <a:srgbClr val="386750"/>
                </a:solidFill>
                <a:latin typeface="Arial" pitchFamily="34" charset="0"/>
                <a:cs typeface="Arial" pitchFamily="34" charset="0"/>
              </a:rPr>
              <a:t>, volunteers in 	research</a:t>
            </a:r>
          </a:p>
        </p:txBody>
      </p:sp>
      <p:sp>
        <p:nvSpPr>
          <p:cNvPr id="5" name="Rectangle 4"/>
          <p:cNvSpPr>
            <a:spLocks noGrp="1"/>
          </p:cNvSpPr>
          <p:nvPr/>
        </p:nvSpPr>
        <p:spPr bwMode="auto">
          <a:xfrm>
            <a:off x="0" y="609600"/>
            <a:ext cx="6400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dirty="0" smtClean="0">
                <a:solidFill>
                  <a:srgbClr val="FFFF00"/>
                </a:solidFill>
              </a:rPr>
              <a:t>Fundamental Principles (II)</a:t>
            </a:r>
          </a:p>
        </p:txBody>
      </p:sp>
    </p:spTree>
    <p:extLst>
      <p:ext uri="{BB962C8B-B14F-4D97-AF65-F5344CB8AC3E}">
        <p14:creationId xmlns:p14="http://schemas.microsoft.com/office/powerpoint/2010/main" val="18964007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1-2.tif"/>
          <p:cNvPicPr>
            <a:picLocks noChangeAspect="1"/>
          </p:cNvPicPr>
          <p:nvPr/>
        </p:nvPicPr>
        <p:blipFill>
          <a:blip r:embed="rId2" cstate="print"/>
          <a:stretch>
            <a:fillRect/>
          </a:stretch>
        </p:blipFill>
        <p:spPr>
          <a:xfrm>
            <a:off x="0" y="0"/>
            <a:ext cx="9144000" cy="6858000"/>
          </a:xfrm>
          <a:prstGeom prst="rect">
            <a:avLst/>
          </a:prstGeom>
        </p:spPr>
      </p:pic>
      <p:sp>
        <p:nvSpPr>
          <p:cNvPr id="3" name="Subtitle 2"/>
          <p:cNvSpPr txBox="1">
            <a:spLocks/>
          </p:cNvSpPr>
          <p:nvPr/>
        </p:nvSpPr>
        <p:spPr>
          <a:xfrm>
            <a:off x="685800" y="1447800"/>
            <a:ext cx="7391400" cy="4724400"/>
          </a:xfrm>
          <a:prstGeom prst="rect">
            <a:avLst/>
          </a:prstGeom>
        </p:spPr>
        <p:txBody>
          <a:bodyPr vert="horz" lIns="91440" tIns="45720" rIns="91440" bIns="45720" rtlCol="0">
            <a:normAutofit fontScale="85000" lnSpcReduction="2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386750"/>
                </a:solidFill>
                <a:latin typeface="Arial" pitchFamily="34" charset="0"/>
                <a:cs typeface="Arial" pitchFamily="34" charset="0"/>
              </a:rPr>
              <a:t> Any decision-making process should explicitly 	include expected changes in radiation 	detriment</a:t>
            </a:r>
          </a:p>
          <a:p>
            <a:pPr>
              <a:spcBef>
                <a:spcPct val="20000"/>
              </a:spcBef>
              <a:buFont typeface="Arial" pitchFamily="34" charset="0"/>
              <a:buChar char="•"/>
              <a:defRPr/>
            </a:pPr>
            <a:r>
              <a:rPr kumimoji="0" lang="en-US" sz="2800" b="0" i="0" u="none" strike="noStrike" kern="1200" cap="none" spc="0" normalizeH="0" noProof="0" dirty="0">
                <a:ln>
                  <a:noFill/>
                </a:ln>
                <a:solidFill>
                  <a:srgbClr val="386750"/>
                </a:solidFill>
                <a:effectLst/>
                <a:uLnTx/>
                <a:uFillTx/>
                <a:latin typeface="Arial" pitchFamily="34" charset="0"/>
                <a:cs typeface="Arial" pitchFamily="34" charset="0"/>
              </a:rPr>
              <a:t> </a:t>
            </a:r>
            <a:r>
              <a:rPr lang="en-US" sz="2800" noProof="0" dirty="0" smtClean="0">
                <a:solidFill>
                  <a:srgbClr val="386750"/>
                </a:solidFill>
                <a:latin typeface="Arial" pitchFamily="34" charset="0"/>
                <a:cs typeface="Arial" pitchFamily="34" charset="0"/>
              </a:rPr>
              <a:t>Consequences considered not confined to radiation 	protection</a:t>
            </a:r>
            <a:endParaRPr lang="en-US" sz="2800" dirty="0" smtClean="0">
              <a:solidFill>
                <a:srgbClr val="386750"/>
              </a:solidFill>
              <a:latin typeface="Arial" pitchFamily="34" charset="0"/>
              <a:cs typeface="Arial" pitchFamily="34" charset="0"/>
            </a:endParaRPr>
          </a:p>
          <a:p>
            <a:pPr lvl="1">
              <a:spcBef>
                <a:spcPct val="20000"/>
              </a:spcBef>
              <a:buFont typeface="Arial" pitchFamily="34" charset="0"/>
              <a:buChar char="•"/>
              <a:defRPr/>
            </a:pPr>
            <a:r>
              <a:rPr lang="en-US" sz="2800" noProof="0" dirty="0">
                <a:solidFill>
                  <a:srgbClr val="386750"/>
                </a:solidFill>
                <a:latin typeface="Arial" pitchFamily="34" charset="0"/>
                <a:cs typeface="Arial" pitchFamily="34" charset="0"/>
              </a:rPr>
              <a:t> </a:t>
            </a:r>
            <a:r>
              <a:rPr lang="en-US" sz="2800" noProof="0" dirty="0" smtClean="0">
                <a:solidFill>
                  <a:srgbClr val="386750"/>
                </a:solidFill>
                <a:latin typeface="Arial" pitchFamily="34" charset="0"/>
                <a:cs typeface="Arial" pitchFamily="34" charset="0"/>
              </a:rPr>
              <a:t>need to include other risks, cost-benefit of the 	</a:t>
            </a:r>
            <a:r>
              <a:rPr lang="en-US" sz="2800" dirty="0" smtClean="0">
                <a:solidFill>
                  <a:srgbClr val="386750"/>
                </a:solidFill>
                <a:latin typeface="Arial" pitchFamily="34" charset="0"/>
                <a:cs typeface="Arial" pitchFamily="34" charset="0"/>
              </a:rPr>
              <a:t>a</a:t>
            </a:r>
            <a:r>
              <a:rPr lang="en-US" sz="2800" noProof="0" dirty="0" err="1" smtClean="0">
                <a:solidFill>
                  <a:srgbClr val="386750"/>
                </a:solidFill>
                <a:latin typeface="Arial" pitchFamily="34" charset="0"/>
                <a:cs typeface="Arial" pitchFamily="34" charset="0"/>
              </a:rPr>
              <a:t>ctivity</a:t>
            </a:r>
            <a:endParaRPr lang="en-US" sz="2800" noProof="0" dirty="0" smtClean="0">
              <a:solidFill>
                <a:srgbClr val="386750"/>
              </a:solidFill>
              <a:latin typeface="Arial" pitchFamily="34" charset="0"/>
              <a:cs typeface="Arial" pitchFamily="34" charset="0"/>
            </a:endParaRPr>
          </a:p>
          <a:p>
            <a:pPr>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Requirement that net benefit be positive!</a:t>
            </a:r>
            <a:endParaRPr lang="en-US" sz="2800" noProof="0" dirty="0" smtClean="0">
              <a:solidFill>
                <a:srgbClr val="386750"/>
              </a:solidFill>
              <a:latin typeface="Arial" pitchFamily="34" charset="0"/>
              <a:cs typeface="Arial" pitchFamily="34" charset="0"/>
            </a:endParaRPr>
          </a:p>
          <a:p>
            <a:pPr lvl="1">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planned exposures: only to be introduced if net 	benefit to the individual or society as a whole 	offsets radiation detriment</a:t>
            </a:r>
          </a:p>
          <a:p>
            <a:pPr lvl="1">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emergency or existing exposures: decisions 	taken to reduce doses should do more good 	than harm</a:t>
            </a:r>
          </a:p>
        </p:txBody>
      </p:sp>
      <p:sp>
        <p:nvSpPr>
          <p:cNvPr id="5" name="Rectangle 4"/>
          <p:cNvSpPr>
            <a:spLocks noGrp="1"/>
          </p:cNvSpPr>
          <p:nvPr/>
        </p:nvSpPr>
        <p:spPr bwMode="auto">
          <a:xfrm>
            <a:off x="0" y="609600"/>
            <a:ext cx="6400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dirty="0" smtClean="0">
                <a:solidFill>
                  <a:srgbClr val="FFFF00"/>
                </a:solidFill>
              </a:rPr>
              <a:t>Justification</a:t>
            </a:r>
          </a:p>
        </p:txBody>
      </p:sp>
    </p:spTree>
    <p:extLst>
      <p:ext uri="{BB962C8B-B14F-4D97-AF65-F5344CB8AC3E}">
        <p14:creationId xmlns:p14="http://schemas.microsoft.com/office/powerpoint/2010/main" val="7901696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1-2.tif"/>
          <p:cNvPicPr>
            <a:picLocks noChangeAspect="1"/>
          </p:cNvPicPr>
          <p:nvPr/>
        </p:nvPicPr>
        <p:blipFill>
          <a:blip r:embed="rId2" cstate="print"/>
          <a:stretch>
            <a:fillRect/>
          </a:stretch>
        </p:blipFill>
        <p:spPr>
          <a:xfrm>
            <a:off x="0" y="0"/>
            <a:ext cx="9144000" cy="6858000"/>
          </a:xfrm>
          <a:prstGeom prst="rect">
            <a:avLst/>
          </a:prstGeom>
        </p:spPr>
      </p:pic>
      <p:sp>
        <p:nvSpPr>
          <p:cNvPr id="3" name="Subtitle 2"/>
          <p:cNvSpPr txBox="1">
            <a:spLocks/>
          </p:cNvSpPr>
          <p:nvPr/>
        </p:nvSpPr>
        <p:spPr>
          <a:xfrm>
            <a:off x="685800" y="1447800"/>
            <a:ext cx="7391400" cy="4724400"/>
          </a:xfrm>
          <a:prstGeom prst="rect">
            <a:avLst/>
          </a:prstGeom>
        </p:spPr>
        <p:txBody>
          <a:bodyPr vert="horz" lIns="91440" tIns="45720" rIns="91440" bIns="45720" rtlCol="0">
            <a:normAutofit fontScale="85000" lnSpcReduction="2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386750"/>
                </a:solidFill>
                <a:latin typeface="Arial" pitchFamily="34" charset="0"/>
                <a:cs typeface="Arial" pitchFamily="34" charset="0"/>
              </a:rPr>
              <a:t> Some exposure scenarios deemed unjustified by 	ICRP</a:t>
            </a:r>
          </a:p>
          <a:p>
            <a:pPr lvl="1">
              <a:spcBef>
                <a:spcPct val="20000"/>
              </a:spcBef>
              <a:buFont typeface="Arial" pitchFamily="34" charset="0"/>
              <a:buChar char="•"/>
              <a:defRPr/>
            </a:pPr>
            <a:r>
              <a:rPr kumimoji="0" lang="en-US" sz="2800" b="0" i="0" u="none" strike="noStrike" kern="1200" cap="none" spc="0" normalizeH="0" noProof="0" dirty="0">
                <a:ln>
                  <a:noFill/>
                </a:ln>
                <a:solidFill>
                  <a:srgbClr val="386750"/>
                </a:solidFill>
                <a:effectLst/>
                <a:uLnTx/>
                <a:uFillTx/>
                <a:latin typeface="Arial" pitchFamily="34" charset="0"/>
                <a:cs typeface="Arial" pitchFamily="34" charset="0"/>
              </a:rPr>
              <a:t> </a:t>
            </a:r>
            <a:r>
              <a:rPr lang="en-US" sz="2800" dirty="0" smtClean="0">
                <a:solidFill>
                  <a:srgbClr val="386750"/>
                </a:solidFill>
                <a:latin typeface="Arial" pitchFamily="34" charset="0"/>
                <a:cs typeface="Arial" pitchFamily="34" charset="0"/>
              </a:rPr>
              <a:t>deliberate addition or activation of radionuclides 	in food, beverages, cosmetics, toys, personal 	jewelry and adornments</a:t>
            </a:r>
          </a:p>
          <a:p>
            <a:pPr lvl="1">
              <a:spcBef>
                <a:spcPct val="20000"/>
              </a:spcBef>
              <a:buFont typeface="Arial" pitchFamily="34" charset="0"/>
              <a:buChar char="•"/>
              <a:defRPr/>
            </a:pPr>
            <a:r>
              <a:rPr lang="en-US" sz="2800" noProof="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radiological examination for occupational, health 	insurance, or legal purposes undertaken 	without reference to clinical indications 	(exceptions: expected important information 	on the health of the individual, important 	criminal investigation)</a:t>
            </a:r>
            <a:endParaRPr lang="en-US" sz="2800" noProof="0" dirty="0" smtClean="0">
              <a:solidFill>
                <a:srgbClr val="386750"/>
              </a:solidFill>
              <a:latin typeface="Arial" pitchFamily="34" charset="0"/>
              <a:cs typeface="Arial" pitchFamily="34" charset="0"/>
            </a:endParaRPr>
          </a:p>
          <a:p>
            <a:pPr lvl="1">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medical screening of asymptotic population 	groups, unless advantages for the individual 	or society as a </a:t>
            </a:r>
            <a:r>
              <a:rPr lang="en-US" sz="2800" smtClean="0">
                <a:solidFill>
                  <a:srgbClr val="386750"/>
                </a:solidFill>
                <a:latin typeface="Arial" pitchFamily="34" charset="0"/>
                <a:cs typeface="Arial" pitchFamily="34" charset="0"/>
              </a:rPr>
              <a:t>whole </a:t>
            </a:r>
            <a:r>
              <a:rPr lang="en-US" sz="2800" smtClean="0">
                <a:solidFill>
                  <a:srgbClr val="386750"/>
                </a:solidFill>
                <a:latin typeface="Arial" pitchFamily="34" charset="0"/>
                <a:cs typeface="Arial" pitchFamily="34" charset="0"/>
              </a:rPr>
              <a:t>outweigh </a:t>
            </a:r>
            <a:r>
              <a:rPr lang="en-US" sz="2800" dirty="0" smtClean="0">
                <a:solidFill>
                  <a:srgbClr val="386750"/>
                </a:solidFill>
                <a:latin typeface="Arial" pitchFamily="34" charset="0"/>
                <a:cs typeface="Arial" pitchFamily="34" charset="0"/>
              </a:rPr>
              <a:t>costs and 	detriment</a:t>
            </a:r>
          </a:p>
        </p:txBody>
      </p:sp>
      <p:sp>
        <p:nvSpPr>
          <p:cNvPr id="5" name="Rectangle 4"/>
          <p:cNvSpPr>
            <a:spLocks noGrp="1"/>
          </p:cNvSpPr>
          <p:nvPr/>
        </p:nvSpPr>
        <p:spPr bwMode="auto">
          <a:xfrm>
            <a:off x="0" y="609600"/>
            <a:ext cx="6400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dirty="0" smtClean="0">
                <a:solidFill>
                  <a:srgbClr val="FFFF00"/>
                </a:solidFill>
              </a:rPr>
              <a:t>Justification (II)</a:t>
            </a:r>
          </a:p>
        </p:txBody>
      </p:sp>
    </p:spTree>
    <p:extLst>
      <p:ext uri="{BB962C8B-B14F-4D97-AF65-F5344CB8AC3E}">
        <p14:creationId xmlns:p14="http://schemas.microsoft.com/office/powerpoint/2010/main" val="35952990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1-2.tif"/>
          <p:cNvPicPr>
            <a:picLocks noChangeAspect="1"/>
          </p:cNvPicPr>
          <p:nvPr/>
        </p:nvPicPr>
        <p:blipFill>
          <a:blip r:embed="rId2" cstate="print"/>
          <a:stretch>
            <a:fillRect/>
          </a:stretch>
        </p:blipFill>
        <p:spPr>
          <a:xfrm>
            <a:off x="0" y="0"/>
            <a:ext cx="9144000" cy="6858000"/>
          </a:xfrm>
          <a:prstGeom prst="rect">
            <a:avLst/>
          </a:prstGeom>
        </p:spPr>
      </p:pic>
      <p:sp>
        <p:nvSpPr>
          <p:cNvPr id="3" name="Subtitle 2"/>
          <p:cNvSpPr txBox="1">
            <a:spLocks/>
          </p:cNvSpPr>
          <p:nvPr/>
        </p:nvSpPr>
        <p:spPr>
          <a:xfrm>
            <a:off x="685800" y="1447800"/>
            <a:ext cx="7391400" cy="4724400"/>
          </a:xfrm>
          <a:prstGeom prst="rect">
            <a:avLst/>
          </a:prstGeom>
        </p:spPr>
        <p:txBody>
          <a:bodyPr vert="horz" lIns="91440" tIns="45720" rIns="91440" bIns="45720" rtlCol="0">
            <a:normAutofit fontScale="85000" lnSpcReduction="2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386750"/>
                </a:solidFill>
                <a:latin typeface="Arial" pitchFamily="34" charset="0"/>
                <a:cs typeface="Arial" pitchFamily="34" charset="0"/>
              </a:rPr>
              <a:t> Only for justified exposure situations</a:t>
            </a:r>
          </a:p>
          <a:p>
            <a:pPr>
              <a:spcBef>
                <a:spcPct val="20000"/>
              </a:spcBef>
              <a:buFont typeface="Arial" pitchFamily="34" charset="0"/>
              <a:buChar char="•"/>
              <a:defRPr/>
            </a:pPr>
            <a:r>
              <a:rPr kumimoji="0" lang="en-US" sz="2800" b="0" i="0" u="none" strike="noStrike" kern="1200" cap="none" spc="0" normalizeH="0" noProof="0" dirty="0">
                <a:ln>
                  <a:noFill/>
                </a:ln>
                <a:solidFill>
                  <a:srgbClr val="386750"/>
                </a:solidFill>
                <a:effectLst/>
                <a:uLnTx/>
                <a:uFillTx/>
                <a:latin typeface="Arial" pitchFamily="34" charset="0"/>
                <a:cs typeface="Arial" pitchFamily="34" charset="0"/>
              </a:rPr>
              <a:t> </a:t>
            </a:r>
            <a:r>
              <a:rPr kumimoji="0" lang="en-US" sz="2800" b="0" i="0" u="none" strike="noStrike" kern="1200" cap="none" spc="0" normalizeH="0" noProof="0" dirty="0" smtClean="0">
                <a:ln>
                  <a:noFill/>
                </a:ln>
                <a:solidFill>
                  <a:srgbClr val="386750"/>
                </a:solidFill>
                <a:effectLst/>
                <a:uLnTx/>
                <a:uFillTx/>
                <a:latin typeface="Arial" pitchFamily="34" charset="0"/>
                <a:cs typeface="Arial" pitchFamily="34" charset="0"/>
              </a:rPr>
              <a:t>Source-related process</a:t>
            </a:r>
            <a:endParaRPr lang="en-US" sz="2800" dirty="0" smtClean="0">
              <a:solidFill>
                <a:srgbClr val="386750"/>
              </a:solidFill>
              <a:latin typeface="Arial" pitchFamily="34" charset="0"/>
              <a:cs typeface="Arial" pitchFamily="34" charset="0"/>
            </a:endParaRPr>
          </a:p>
          <a:p>
            <a:pPr>
              <a:spcBef>
                <a:spcPct val="20000"/>
              </a:spcBef>
              <a:buFont typeface="Arial" pitchFamily="34" charset="0"/>
              <a:buChar char="•"/>
              <a:defRPr/>
            </a:pPr>
            <a:r>
              <a:rPr lang="en-US" sz="2800" noProof="0" dirty="0">
                <a:solidFill>
                  <a:srgbClr val="386750"/>
                </a:solidFill>
                <a:latin typeface="Arial" pitchFamily="34" charset="0"/>
                <a:cs typeface="Arial" pitchFamily="34" charset="0"/>
              </a:rPr>
              <a:t> </a:t>
            </a:r>
            <a:r>
              <a:rPr lang="en-US" sz="2800" noProof="0" dirty="0" smtClean="0">
                <a:solidFill>
                  <a:srgbClr val="386750"/>
                </a:solidFill>
                <a:latin typeface="Arial" pitchFamily="34" charset="0"/>
                <a:cs typeface="Arial" pitchFamily="34" charset="0"/>
              </a:rPr>
              <a:t>Aimed at achieving best level of protection</a:t>
            </a:r>
            <a:r>
              <a:rPr lang="en-US" sz="2800" noProof="0" dirty="0">
                <a:solidFill>
                  <a:srgbClr val="386750"/>
                </a:solidFill>
                <a:latin typeface="Arial" pitchFamily="34" charset="0"/>
                <a:cs typeface="Arial" pitchFamily="34" charset="0"/>
              </a:rPr>
              <a:t> </a:t>
            </a:r>
            <a:r>
              <a:rPr lang="en-US" sz="2800" noProof="0" dirty="0" smtClean="0">
                <a:solidFill>
                  <a:srgbClr val="386750"/>
                </a:solidFill>
                <a:latin typeface="Arial" pitchFamily="34" charset="0"/>
                <a:cs typeface="Arial" pitchFamily="34" charset="0"/>
              </a:rPr>
              <a:t>under 	the prevailing circumstances</a:t>
            </a:r>
          </a:p>
          <a:p>
            <a:pPr>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Iterative process, involving:</a:t>
            </a:r>
            <a:endParaRPr lang="en-US" sz="2800" noProof="0" dirty="0" smtClean="0">
              <a:solidFill>
                <a:srgbClr val="386750"/>
              </a:solidFill>
              <a:latin typeface="Arial" pitchFamily="34" charset="0"/>
              <a:cs typeface="Arial" pitchFamily="34" charset="0"/>
            </a:endParaRPr>
          </a:p>
          <a:p>
            <a:pPr lvl="1">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evaluation of the exposure situation, including 	any potential exposures</a:t>
            </a:r>
          </a:p>
          <a:p>
            <a:pPr lvl="1">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selection of an appropriate value for constraints 	or reference levels</a:t>
            </a:r>
          </a:p>
          <a:p>
            <a:pPr lvl="1">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identification of potential protection options</a:t>
            </a:r>
          </a:p>
          <a:p>
            <a:pPr lvl="1">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selection of the best option (cost-benefit) under 	the prevailing circumstances</a:t>
            </a:r>
          </a:p>
          <a:p>
            <a:pPr lvl="1">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implementation of selected option</a:t>
            </a:r>
          </a:p>
        </p:txBody>
      </p:sp>
      <p:sp>
        <p:nvSpPr>
          <p:cNvPr id="5" name="Rectangle 4"/>
          <p:cNvSpPr>
            <a:spLocks noGrp="1"/>
          </p:cNvSpPr>
          <p:nvPr/>
        </p:nvSpPr>
        <p:spPr bwMode="auto">
          <a:xfrm>
            <a:off x="0" y="609600"/>
            <a:ext cx="6400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dirty="0" smtClean="0">
                <a:solidFill>
                  <a:srgbClr val="FFFF00"/>
                </a:solidFill>
              </a:rPr>
              <a:t>Optimization</a:t>
            </a:r>
          </a:p>
        </p:txBody>
      </p:sp>
    </p:spTree>
    <p:extLst>
      <p:ext uri="{BB962C8B-B14F-4D97-AF65-F5344CB8AC3E}">
        <p14:creationId xmlns:p14="http://schemas.microsoft.com/office/powerpoint/2010/main" val="466945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1-2.tif"/>
          <p:cNvPicPr>
            <a:picLocks noChangeAspect="1"/>
          </p:cNvPicPr>
          <p:nvPr/>
        </p:nvPicPr>
        <p:blipFill>
          <a:blip r:embed="rId2" cstate="print"/>
          <a:stretch>
            <a:fillRect/>
          </a:stretch>
        </p:blipFill>
        <p:spPr>
          <a:xfrm>
            <a:off x="0" y="0"/>
            <a:ext cx="9144000" cy="6858000"/>
          </a:xfrm>
          <a:prstGeom prst="rect">
            <a:avLst/>
          </a:prstGeom>
        </p:spPr>
      </p:pic>
      <p:sp>
        <p:nvSpPr>
          <p:cNvPr id="5" name="Rectangle 4"/>
          <p:cNvSpPr>
            <a:spLocks noGrp="1"/>
          </p:cNvSpPr>
          <p:nvPr/>
        </p:nvSpPr>
        <p:spPr bwMode="auto">
          <a:xfrm>
            <a:off x="-33403" y="609600"/>
            <a:ext cx="6400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dirty="0" smtClean="0">
                <a:solidFill>
                  <a:srgbClr val="FFFF00"/>
                </a:solidFill>
              </a:rPr>
              <a:t>Limitation</a:t>
            </a:r>
          </a:p>
        </p:txBody>
      </p:sp>
      <p:sp>
        <p:nvSpPr>
          <p:cNvPr id="9" name="Subtitle 2"/>
          <p:cNvSpPr txBox="1">
            <a:spLocks/>
          </p:cNvSpPr>
          <p:nvPr/>
        </p:nvSpPr>
        <p:spPr>
          <a:xfrm>
            <a:off x="685800" y="1371600"/>
            <a:ext cx="7696200" cy="1219200"/>
          </a:xfrm>
          <a:prstGeom prst="rect">
            <a:avLst/>
          </a:prstGeom>
        </p:spPr>
        <p:txBody>
          <a:bodyPr vert="horz" lIns="91440" tIns="45720" rIns="91440" bIns="45720" rtlCol="0">
            <a:normAutofit fontScale="85000" lnSpcReduction="2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386750"/>
                </a:solidFill>
                <a:latin typeface="Arial" pitchFamily="34" charset="0"/>
                <a:cs typeface="Arial" pitchFamily="34" charset="0"/>
              </a:rPr>
              <a:t> ICRP dose limits</a:t>
            </a:r>
          </a:p>
          <a:p>
            <a:pPr lvl="1">
              <a:spcBef>
                <a:spcPct val="20000"/>
              </a:spcBef>
              <a:buFont typeface="Arial" pitchFamily="34" charset="0"/>
              <a:buChar char="•"/>
              <a:defRPr/>
            </a:pPr>
            <a:r>
              <a:rPr lang="en-US" sz="2800" dirty="0" smtClean="0">
                <a:solidFill>
                  <a:srgbClr val="386750"/>
                </a:solidFill>
                <a:latin typeface="Arial" pitchFamily="34" charset="0"/>
                <a:cs typeface="Arial" pitchFamily="34" charset="0"/>
              </a:rPr>
              <a:t> “not” changed from ICRP 60</a:t>
            </a:r>
          </a:p>
          <a:p>
            <a:pPr lvl="1">
              <a:spcBef>
                <a:spcPct val="20000"/>
              </a:spcBef>
              <a:buFont typeface="Arial" pitchFamily="34" charset="0"/>
              <a:buChar char="•"/>
              <a:defRPr/>
            </a:pPr>
            <a:r>
              <a:rPr lang="en-US" sz="2800" dirty="0" smtClean="0">
                <a:solidFill>
                  <a:srgbClr val="386750"/>
                </a:solidFill>
                <a:latin typeface="Arial" pitchFamily="34" charset="0"/>
                <a:cs typeface="Arial" pitchFamily="34" charset="0"/>
              </a:rPr>
              <a:t> (from ICRP 103)</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6963" y="3124200"/>
            <a:ext cx="6433873" cy="190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88636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1-2.tif"/>
          <p:cNvPicPr>
            <a:picLocks noChangeAspect="1"/>
          </p:cNvPicPr>
          <p:nvPr/>
        </p:nvPicPr>
        <p:blipFill>
          <a:blip r:embed="rId2" cstate="print"/>
          <a:stretch>
            <a:fillRect/>
          </a:stretch>
        </p:blipFill>
        <p:spPr>
          <a:xfrm>
            <a:off x="0" y="0"/>
            <a:ext cx="9144000" cy="6858000"/>
          </a:xfrm>
          <a:prstGeom prst="rect">
            <a:avLst/>
          </a:prstGeom>
        </p:spPr>
      </p:pic>
      <p:sp>
        <p:nvSpPr>
          <p:cNvPr id="3" name="Subtitle 2"/>
          <p:cNvSpPr txBox="1">
            <a:spLocks/>
          </p:cNvSpPr>
          <p:nvPr/>
        </p:nvSpPr>
        <p:spPr>
          <a:xfrm>
            <a:off x="685800" y="1600200"/>
            <a:ext cx="7391400" cy="4495800"/>
          </a:xfrm>
          <a:prstGeom prst="rect">
            <a:avLst/>
          </a:prstGeom>
        </p:spPr>
        <p:txBody>
          <a:bodyPr vert="horz" lIns="91440" tIns="45720" rIns="91440" bIns="45720" rtlCol="0">
            <a:normAutofit fontScale="77500" lnSpcReduction="2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386750"/>
                </a:solidFill>
                <a:latin typeface="Arial" pitchFamily="34" charset="0"/>
                <a:cs typeface="Arial" pitchFamily="34" charset="0"/>
              </a:rPr>
              <a:t> Key role of optimization emphasized</a:t>
            </a:r>
          </a:p>
          <a:p>
            <a:pPr>
              <a:spcBef>
                <a:spcPct val="20000"/>
              </a:spcBef>
              <a:buFont typeface="Arial" pitchFamily="34" charset="0"/>
              <a:buChar char="•"/>
              <a:defRPr/>
            </a:pPr>
            <a:r>
              <a:rPr kumimoji="0" lang="en-US" sz="2800" b="0" i="0" u="none" strike="noStrike" kern="1200" cap="none" spc="0" normalizeH="0" noProof="0" dirty="0">
                <a:ln>
                  <a:noFill/>
                </a:ln>
                <a:solidFill>
                  <a:srgbClr val="386750"/>
                </a:solidFill>
                <a:effectLst/>
                <a:uLnTx/>
                <a:uFillTx/>
                <a:latin typeface="Arial" pitchFamily="34" charset="0"/>
                <a:cs typeface="Arial" pitchFamily="34" charset="0"/>
              </a:rPr>
              <a:t> </a:t>
            </a:r>
            <a:r>
              <a:rPr lang="en-US" sz="2800" dirty="0" smtClean="0">
                <a:solidFill>
                  <a:srgbClr val="386750"/>
                </a:solidFill>
                <a:latin typeface="Arial" pitchFamily="34" charset="0"/>
                <a:cs typeface="Arial" pitchFamily="34" charset="0"/>
              </a:rPr>
              <a:t>Restrictions are applied to doses to a nominal individual 	(Reference Person)</a:t>
            </a:r>
          </a:p>
          <a:p>
            <a:pPr lvl="1">
              <a:spcBef>
                <a:spcPct val="20000"/>
              </a:spcBef>
              <a:buFont typeface="Arial" pitchFamily="34" charset="0"/>
              <a:buChar char="•"/>
              <a:defRPr/>
            </a:pPr>
            <a:r>
              <a:rPr lang="en-US" sz="2800" noProof="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dose constraints</a:t>
            </a:r>
            <a:endParaRPr lang="en-US" sz="2800" noProof="0" dirty="0" smtClean="0">
              <a:solidFill>
                <a:srgbClr val="386750"/>
              </a:solidFill>
              <a:latin typeface="Arial" pitchFamily="34" charset="0"/>
              <a:cs typeface="Arial" pitchFamily="34" charset="0"/>
            </a:endParaRPr>
          </a:p>
          <a:p>
            <a:pPr lvl="2">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planned exposure situations</a:t>
            </a:r>
            <a:endParaRPr lang="en-US" sz="2800" noProof="0" dirty="0" smtClean="0">
              <a:solidFill>
                <a:srgbClr val="386750"/>
              </a:solidFill>
              <a:latin typeface="Arial" pitchFamily="34" charset="0"/>
              <a:cs typeface="Arial" pitchFamily="34" charset="0"/>
            </a:endParaRPr>
          </a:p>
          <a:p>
            <a:pPr lvl="1">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reference levels</a:t>
            </a:r>
          </a:p>
          <a:p>
            <a:pPr lvl="2">
              <a:spcBef>
                <a:spcPct val="20000"/>
              </a:spcBef>
              <a:buFont typeface="Arial" pitchFamily="34" charset="0"/>
              <a:buChar char="•"/>
              <a:defRPr/>
            </a:pPr>
            <a:r>
              <a:rPr lang="en-US" sz="2800" dirty="0" smtClean="0">
                <a:solidFill>
                  <a:srgbClr val="386750"/>
                </a:solidFill>
                <a:latin typeface="Arial" pitchFamily="34" charset="0"/>
                <a:cs typeface="Arial" pitchFamily="34" charset="0"/>
              </a:rPr>
              <a:t> emergency and existing exposure situations</a:t>
            </a:r>
          </a:p>
          <a:p>
            <a:pPr>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Options where E </a:t>
            </a:r>
            <a:r>
              <a:rPr lang="en-US" sz="2800" dirty="0" smtClean="0">
                <a:solidFill>
                  <a:srgbClr val="386750"/>
                </a:solidFill>
                <a:latin typeface="Arial" pitchFamily="34" charset="0"/>
                <a:cs typeface="Arial" pitchFamily="34" charset="0"/>
                <a:sym typeface="Symbol"/>
              </a:rPr>
              <a:t> constraint, should be rejected at 	planning stage</a:t>
            </a:r>
          </a:p>
          <a:p>
            <a:pPr lvl="1">
              <a:spcBef>
                <a:spcPct val="20000"/>
              </a:spcBef>
              <a:buFont typeface="Arial" pitchFamily="34" charset="0"/>
              <a:buChar char="•"/>
              <a:defRPr/>
            </a:pPr>
            <a:r>
              <a:rPr lang="en-US" sz="2800" dirty="0">
                <a:solidFill>
                  <a:srgbClr val="386750"/>
                </a:solidFill>
                <a:latin typeface="Arial" pitchFamily="34" charset="0"/>
                <a:cs typeface="Arial" pitchFamily="34" charset="0"/>
                <a:sym typeface="Symbol"/>
              </a:rPr>
              <a:t> </a:t>
            </a:r>
            <a:r>
              <a:rPr lang="en-US" sz="2800" dirty="0" smtClean="0">
                <a:solidFill>
                  <a:srgbClr val="386750"/>
                </a:solidFill>
                <a:latin typeface="Arial" pitchFamily="34" charset="0"/>
                <a:cs typeface="Arial" pitchFamily="34" charset="0"/>
                <a:sym typeface="Symbol"/>
              </a:rPr>
              <a:t>applied prospectively (optimization!)</a:t>
            </a:r>
          </a:p>
          <a:p>
            <a:pPr>
              <a:spcBef>
                <a:spcPct val="20000"/>
              </a:spcBef>
              <a:buFont typeface="Arial" pitchFamily="34" charset="0"/>
              <a:buChar char="•"/>
              <a:defRPr/>
            </a:pPr>
            <a:r>
              <a:rPr lang="en-US" sz="2800" dirty="0">
                <a:solidFill>
                  <a:srgbClr val="386750"/>
                </a:solidFill>
                <a:latin typeface="Arial" pitchFamily="34" charset="0"/>
                <a:cs typeface="Arial" pitchFamily="34" charset="0"/>
                <a:sym typeface="Symbol"/>
              </a:rPr>
              <a:t> </a:t>
            </a:r>
            <a:r>
              <a:rPr lang="en-US" sz="2800" dirty="0" smtClean="0">
                <a:solidFill>
                  <a:srgbClr val="386750"/>
                </a:solidFill>
                <a:latin typeface="Arial" pitchFamily="34" charset="0"/>
                <a:cs typeface="Arial" pitchFamily="34" charset="0"/>
                <a:sym typeface="Symbol"/>
              </a:rPr>
              <a:t>After optimization is completed and </a:t>
            </a:r>
            <a:r>
              <a:rPr lang="en-US" sz="2800" dirty="0">
                <a:solidFill>
                  <a:srgbClr val="386750"/>
                </a:solidFill>
                <a:latin typeface="Arial" pitchFamily="34" charset="0"/>
                <a:cs typeface="Arial" pitchFamily="34" charset="0"/>
              </a:rPr>
              <a:t>E </a:t>
            </a:r>
            <a:r>
              <a:rPr lang="en-US" sz="2800" dirty="0">
                <a:solidFill>
                  <a:srgbClr val="386750"/>
                </a:solidFill>
                <a:latin typeface="Arial" pitchFamily="34" charset="0"/>
                <a:cs typeface="Arial" pitchFamily="34" charset="0"/>
                <a:sym typeface="Symbol"/>
              </a:rPr>
              <a:t> constraint</a:t>
            </a:r>
            <a:endParaRPr lang="en-US" sz="2800" dirty="0" smtClean="0">
              <a:solidFill>
                <a:srgbClr val="386750"/>
              </a:solidFill>
              <a:latin typeface="Arial" pitchFamily="34" charset="0"/>
              <a:cs typeface="Arial" pitchFamily="34" charset="0"/>
              <a:sym typeface="Symbol"/>
            </a:endParaRPr>
          </a:p>
          <a:p>
            <a:pPr lvl="1">
              <a:spcBef>
                <a:spcPct val="20000"/>
              </a:spcBef>
              <a:buFont typeface="Arial" pitchFamily="34" charset="0"/>
              <a:buChar char="•"/>
              <a:defRPr/>
            </a:pPr>
            <a:r>
              <a:rPr lang="en-US" sz="2800" dirty="0">
                <a:solidFill>
                  <a:srgbClr val="386750"/>
                </a:solidFill>
                <a:latin typeface="Arial" pitchFamily="34" charset="0"/>
                <a:cs typeface="Arial" pitchFamily="34" charset="0"/>
                <a:sym typeface="Symbol"/>
              </a:rPr>
              <a:t> </a:t>
            </a:r>
            <a:r>
              <a:rPr lang="en-US" sz="2800" dirty="0" smtClean="0">
                <a:solidFill>
                  <a:srgbClr val="386750"/>
                </a:solidFill>
                <a:latin typeface="Arial" pitchFamily="34" charset="0"/>
                <a:cs typeface="Arial" pitchFamily="34" charset="0"/>
                <a:sym typeface="Symbol"/>
              </a:rPr>
              <a:t>reasons to be investigated</a:t>
            </a:r>
          </a:p>
          <a:p>
            <a:pPr lvl="1">
              <a:spcBef>
                <a:spcPct val="20000"/>
              </a:spcBef>
              <a:buFont typeface="Arial" pitchFamily="34" charset="0"/>
              <a:buChar char="•"/>
              <a:defRPr/>
            </a:pPr>
            <a:r>
              <a:rPr lang="en-US" sz="2800" dirty="0">
                <a:solidFill>
                  <a:srgbClr val="386750"/>
                </a:solidFill>
                <a:latin typeface="Arial" pitchFamily="34" charset="0"/>
                <a:cs typeface="Arial" pitchFamily="34" charset="0"/>
                <a:sym typeface="Symbol"/>
              </a:rPr>
              <a:t> </a:t>
            </a:r>
            <a:r>
              <a:rPr lang="en-US" sz="2800" dirty="0" smtClean="0">
                <a:solidFill>
                  <a:srgbClr val="386750"/>
                </a:solidFill>
                <a:latin typeface="Arial" pitchFamily="34" charset="0"/>
                <a:cs typeface="Arial" pitchFamily="34" charset="0"/>
                <a:sym typeface="Symbol"/>
              </a:rPr>
              <a:t>regulatory action not necessarily prompted</a:t>
            </a:r>
            <a:endParaRPr lang="en-US" sz="2800" dirty="0" smtClean="0">
              <a:solidFill>
                <a:srgbClr val="386750"/>
              </a:solidFill>
              <a:latin typeface="Arial" pitchFamily="34" charset="0"/>
              <a:cs typeface="Arial" pitchFamily="34" charset="0"/>
            </a:endParaRPr>
          </a:p>
        </p:txBody>
      </p:sp>
      <p:sp>
        <p:nvSpPr>
          <p:cNvPr id="5" name="Rectangle 4"/>
          <p:cNvSpPr>
            <a:spLocks noGrp="1"/>
          </p:cNvSpPr>
          <p:nvPr/>
        </p:nvSpPr>
        <p:spPr bwMode="auto">
          <a:xfrm>
            <a:off x="0" y="609600"/>
            <a:ext cx="6400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dirty="0" smtClean="0">
                <a:solidFill>
                  <a:srgbClr val="FFFF00"/>
                </a:solidFill>
              </a:rPr>
              <a:t>Dose Constraints</a:t>
            </a:r>
          </a:p>
        </p:txBody>
      </p:sp>
    </p:spTree>
    <p:extLst>
      <p:ext uri="{BB962C8B-B14F-4D97-AF65-F5344CB8AC3E}">
        <p14:creationId xmlns:p14="http://schemas.microsoft.com/office/powerpoint/2010/main" val="3572827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1-2.tif"/>
          <p:cNvPicPr>
            <a:picLocks noChangeAspect="1"/>
          </p:cNvPicPr>
          <p:nvPr/>
        </p:nvPicPr>
        <p:blipFill>
          <a:blip r:embed="rId2" cstate="print"/>
          <a:stretch>
            <a:fillRect/>
          </a:stretch>
        </p:blipFill>
        <p:spPr>
          <a:xfrm>
            <a:off x="0" y="0"/>
            <a:ext cx="9144000" cy="6858000"/>
          </a:xfrm>
          <a:prstGeom prst="rect">
            <a:avLst/>
          </a:prstGeom>
        </p:spPr>
      </p:pic>
      <p:sp>
        <p:nvSpPr>
          <p:cNvPr id="5" name="Rectangle 4"/>
          <p:cNvSpPr>
            <a:spLocks noGrp="1"/>
          </p:cNvSpPr>
          <p:nvPr/>
        </p:nvSpPr>
        <p:spPr bwMode="auto">
          <a:xfrm>
            <a:off x="-33403" y="609600"/>
            <a:ext cx="6400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dirty="0" smtClean="0">
                <a:solidFill>
                  <a:srgbClr val="FFFF00"/>
                </a:solidFill>
              </a:rPr>
              <a:t>Limits and Constraints</a:t>
            </a:r>
          </a:p>
        </p:txBody>
      </p:sp>
      <p:sp>
        <p:nvSpPr>
          <p:cNvPr id="9" name="Subtitle 2"/>
          <p:cNvSpPr txBox="1">
            <a:spLocks/>
          </p:cNvSpPr>
          <p:nvPr/>
        </p:nvSpPr>
        <p:spPr>
          <a:xfrm>
            <a:off x="685800" y="1371600"/>
            <a:ext cx="7696200" cy="1219200"/>
          </a:xfrm>
          <a:prstGeom prst="rect">
            <a:avLst/>
          </a:prstGeom>
        </p:spPr>
        <p:txBody>
          <a:bodyPr vert="horz" lIns="91440" tIns="45720" rIns="91440" bIns="45720" rtlCol="0">
            <a:normAutofit fontScale="85000" lnSpcReduction="2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386750"/>
                </a:solidFill>
                <a:latin typeface="Arial" pitchFamily="34" charset="0"/>
                <a:cs typeface="Arial" pitchFamily="34" charset="0"/>
              </a:rPr>
              <a:t> </a:t>
            </a:r>
            <a:r>
              <a:rPr lang="en-US" sz="2800" dirty="0">
                <a:solidFill>
                  <a:srgbClr val="386750"/>
                </a:solidFill>
                <a:latin typeface="Arial" pitchFamily="34" charset="0"/>
                <a:cs typeface="Arial" pitchFamily="34" charset="0"/>
              </a:rPr>
              <a:t>D</a:t>
            </a:r>
            <a:r>
              <a:rPr lang="en-US" sz="2800" dirty="0" smtClean="0">
                <a:solidFill>
                  <a:srgbClr val="386750"/>
                </a:solidFill>
                <a:latin typeface="Arial" pitchFamily="34" charset="0"/>
                <a:cs typeface="Arial" pitchFamily="34" charset="0"/>
              </a:rPr>
              <a:t>ose limits vs. dose constraints or reference levels</a:t>
            </a:r>
          </a:p>
          <a:p>
            <a:pPr lvl="1">
              <a:spcBef>
                <a:spcPct val="20000"/>
              </a:spcBef>
              <a:buFont typeface="Arial" pitchFamily="34" charset="0"/>
              <a:buChar char="•"/>
              <a:defRPr/>
            </a:pPr>
            <a:r>
              <a:rPr lang="en-US" sz="2800" dirty="0" smtClean="0">
                <a:solidFill>
                  <a:srgbClr val="386750"/>
                </a:solidFill>
                <a:latin typeface="Arial" pitchFamily="34" charset="0"/>
                <a:cs typeface="Arial" pitchFamily="34" charset="0"/>
              </a:rPr>
              <a:t> workers and members of the public</a:t>
            </a:r>
          </a:p>
          <a:p>
            <a:pPr lvl="1">
              <a:spcBef>
                <a:spcPct val="20000"/>
              </a:spcBef>
              <a:buFont typeface="Arial" pitchFamily="34" charset="0"/>
              <a:buChar char="•"/>
              <a:defRPr/>
            </a:pPr>
            <a:r>
              <a:rPr lang="en-US" sz="2800" dirty="0" smtClean="0">
                <a:solidFill>
                  <a:srgbClr val="386750"/>
                </a:solidFill>
                <a:latin typeface="Arial" pitchFamily="34" charset="0"/>
                <a:cs typeface="Arial" pitchFamily="34" charset="0"/>
              </a:rPr>
              <a:t> (from ICRP 103)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603326"/>
            <a:ext cx="6412668" cy="3416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82609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1-2.tif"/>
          <p:cNvPicPr>
            <a:picLocks noChangeAspect="1"/>
          </p:cNvPicPr>
          <p:nvPr/>
        </p:nvPicPr>
        <p:blipFill>
          <a:blip r:embed="rId2" cstate="print"/>
          <a:stretch>
            <a:fillRect/>
          </a:stretch>
        </p:blipFill>
        <p:spPr>
          <a:xfrm>
            <a:off x="0" y="0"/>
            <a:ext cx="9144000" cy="6858000"/>
          </a:xfrm>
          <a:prstGeom prst="rect">
            <a:avLst/>
          </a:prstGeom>
        </p:spPr>
      </p:pic>
      <p:sp>
        <p:nvSpPr>
          <p:cNvPr id="5" name="Rectangle 4"/>
          <p:cNvSpPr>
            <a:spLocks noGrp="1"/>
          </p:cNvSpPr>
          <p:nvPr/>
        </p:nvSpPr>
        <p:spPr bwMode="auto">
          <a:xfrm>
            <a:off x="-33403" y="609600"/>
            <a:ext cx="6400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dirty="0" smtClean="0">
                <a:solidFill>
                  <a:srgbClr val="FFFF00"/>
                </a:solidFill>
              </a:rPr>
              <a:t>Limits and Constraints (II)</a:t>
            </a:r>
          </a:p>
        </p:txBody>
      </p:sp>
      <p:sp>
        <p:nvSpPr>
          <p:cNvPr id="9" name="Subtitle 2"/>
          <p:cNvSpPr txBox="1">
            <a:spLocks/>
          </p:cNvSpPr>
          <p:nvPr/>
        </p:nvSpPr>
        <p:spPr>
          <a:xfrm>
            <a:off x="685800" y="1600200"/>
            <a:ext cx="7696200" cy="1066800"/>
          </a:xfrm>
          <a:prstGeom prst="rect">
            <a:avLst/>
          </a:prstGeom>
        </p:spPr>
        <p:txBody>
          <a:bodyPr vert="horz" lIns="91440" tIns="45720" rIns="91440" bIns="45720" rtlCol="0">
            <a:normAutofit fontScale="85000" lnSpcReduction="1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386750"/>
                </a:solidFill>
                <a:latin typeface="Arial" pitchFamily="34" charset="0"/>
                <a:cs typeface="Arial" pitchFamily="34" charset="0"/>
              </a:rPr>
              <a:t> Dose limits, dose constraints, and reference levels</a:t>
            </a:r>
          </a:p>
          <a:p>
            <a:pPr lvl="1">
              <a:spcBef>
                <a:spcPct val="20000"/>
              </a:spcBef>
              <a:buFont typeface="Arial" pitchFamily="34" charset="0"/>
              <a:buChar char="•"/>
              <a:defRPr/>
            </a:pPr>
            <a:r>
              <a:rPr lang="en-US" sz="2800" dirty="0" smtClean="0">
                <a:solidFill>
                  <a:srgbClr val="386750"/>
                </a:solidFill>
                <a:latin typeface="Arial" pitchFamily="34" charset="0"/>
                <a:cs typeface="Arial" pitchFamily="34" charset="0"/>
              </a:rPr>
              <a:t> (from ICRP 103)</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124200"/>
            <a:ext cx="7256206"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82508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1-2.tif"/>
          <p:cNvPicPr>
            <a:picLocks noChangeAspect="1"/>
          </p:cNvPicPr>
          <p:nvPr/>
        </p:nvPicPr>
        <p:blipFill>
          <a:blip r:embed="rId2" cstate="print"/>
          <a:stretch>
            <a:fillRect/>
          </a:stretch>
        </p:blipFill>
        <p:spPr>
          <a:xfrm>
            <a:off x="0" y="0"/>
            <a:ext cx="9144000" cy="6858000"/>
          </a:xfrm>
          <a:prstGeom prst="rect">
            <a:avLst/>
          </a:prstGeom>
        </p:spPr>
      </p:pic>
      <p:sp>
        <p:nvSpPr>
          <p:cNvPr id="3" name="Subtitle 2"/>
          <p:cNvSpPr txBox="1">
            <a:spLocks/>
          </p:cNvSpPr>
          <p:nvPr/>
        </p:nvSpPr>
        <p:spPr>
          <a:xfrm>
            <a:off x="685800" y="1524000"/>
            <a:ext cx="7391400" cy="4495800"/>
          </a:xfrm>
          <a:prstGeom prst="rect">
            <a:avLst/>
          </a:prstGeom>
        </p:spPr>
        <p:txBody>
          <a:bodyPr vert="horz" lIns="91440" tIns="45720" rIns="91440" bIns="45720" rtlCol="0">
            <a:normAutofit fontScale="77500" lnSpcReduction="2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386750"/>
                </a:solidFill>
                <a:latin typeface="Arial" pitchFamily="34" charset="0"/>
                <a:cs typeface="Arial" pitchFamily="34" charset="0"/>
              </a:rPr>
              <a:t> ICRP 26</a:t>
            </a:r>
          </a:p>
          <a:p>
            <a:pPr lvl="1">
              <a:spcBef>
                <a:spcPct val="20000"/>
              </a:spcBef>
              <a:buFont typeface="Arial" pitchFamily="34" charset="0"/>
              <a:buChar char="•"/>
              <a:defRPr/>
            </a:pPr>
            <a:r>
              <a:rPr kumimoji="0" lang="en-US" sz="2800" b="0" i="0" u="none" strike="noStrike" kern="1200" cap="none" spc="0" normalizeH="0" noProof="0" dirty="0">
                <a:ln>
                  <a:noFill/>
                </a:ln>
                <a:solidFill>
                  <a:srgbClr val="386750"/>
                </a:solidFill>
                <a:effectLst/>
                <a:uLnTx/>
                <a:uFillTx/>
                <a:latin typeface="Arial" pitchFamily="34" charset="0"/>
                <a:cs typeface="Arial" pitchFamily="34" charset="0"/>
              </a:rPr>
              <a:t> </a:t>
            </a:r>
            <a:r>
              <a:rPr lang="en-US" sz="2800" dirty="0" smtClean="0">
                <a:solidFill>
                  <a:srgbClr val="386750"/>
                </a:solidFill>
                <a:latin typeface="Arial" pitchFamily="34" charset="0"/>
                <a:cs typeface="Arial" pitchFamily="34" charset="0"/>
              </a:rPr>
              <a:t>dose limits</a:t>
            </a:r>
          </a:p>
          <a:p>
            <a:pPr lvl="2">
              <a:spcBef>
                <a:spcPct val="20000"/>
              </a:spcBef>
              <a:buFont typeface="Arial" pitchFamily="34" charset="0"/>
              <a:buChar char="•"/>
              <a:defRPr/>
            </a:pPr>
            <a:r>
              <a:rPr kumimoji="0" lang="en-US" sz="2800" b="0" i="0" u="none" strike="noStrike" kern="1200" cap="none" spc="0" normalizeH="0" noProof="0" dirty="0">
                <a:ln>
                  <a:noFill/>
                </a:ln>
                <a:solidFill>
                  <a:srgbClr val="386750"/>
                </a:solidFill>
                <a:effectLst/>
                <a:uLnTx/>
                <a:uFillTx/>
                <a:latin typeface="Arial" pitchFamily="34" charset="0"/>
                <a:cs typeface="Arial" pitchFamily="34" charset="0"/>
              </a:rPr>
              <a:t> </a:t>
            </a:r>
            <a:r>
              <a:rPr lang="en-US" sz="2800" noProof="0" dirty="0" smtClean="0">
                <a:solidFill>
                  <a:srgbClr val="386750"/>
                </a:solidFill>
                <a:latin typeface="Arial" pitchFamily="34" charset="0"/>
                <a:cs typeface="Arial" pitchFamily="34" charset="0"/>
              </a:rPr>
              <a:t>occupational exposure</a:t>
            </a:r>
          </a:p>
          <a:p>
            <a:pPr lvl="2">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prevention of non-stochastic effects</a:t>
            </a:r>
            <a:endParaRPr lang="en-US" sz="2800" dirty="0">
              <a:solidFill>
                <a:srgbClr val="386750"/>
              </a:solidFill>
              <a:latin typeface="Arial" pitchFamily="34" charset="0"/>
              <a:cs typeface="Arial" pitchFamily="34" charset="0"/>
            </a:endParaRPr>
          </a:p>
          <a:p>
            <a:pPr lvl="2">
              <a:spcBef>
                <a:spcPct val="20000"/>
              </a:spcBef>
              <a:buFont typeface="Arial" pitchFamily="34" charset="0"/>
              <a:buChar char="•"/>
              <a:defRPr/>
            </a:pPr>
            <a:r>
              <a:rPr lang="en-US" sz="2800" dirty="0" smtClean="0">
                <a:solidFill>
                  <a:srgbClr val="386750"/>
                </a:solidFill>
                <a:latin typeface="Arial" pitchFamily="34" charset="0"/>
                <a:cs typeface="Arial" pitchFamily="34" charset="0"/>
              </a:rPr>
              <a:t> limitation of stochastic effects</a:t>
            </a:r>
          </a:p>
          <a:p>
            <a:pPr>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ICRP 60</a:t>
            </a:r>
          </a:p>
          <a:p>
            <a:pPr lvl="1">
              <a:spcBef>
                <a:spcPct val="20000"/>
              </a:spcBef>
              <a:buFont typeface="Arial" pitchFamily="34" charset="0"/>
              <a:buChar char="•"/>
              <a:defRPr/>
            </a:pPr>
            <a:r>
              <a:rPr kumimoji="0" lang="en-US" sz="2800" b="0" i="0" u="none" strike="noStrike" kern="1200" cap="none" spc="0" normalizeH="0" baseline="0" noProof="0" dirty="0" smtClean="0">
                <a:ln>
                  <a:noFill/>
                </a:ln>
                <a:solidFill>
                  <a:srgbClr val="386750"/>
                </a:solidFill>
                <a:effectLst/>
                <a:uLnTx/>
                <a:uFillTx/>
                <a:latin typeface="Arial" pitchFamily="34" charset="0"/>
                <a:cs typeface="Arial" pitchFamily="34" charset="0"/>
              </a:rPr>
              <a:t> </a:t>
            </a:r>
            <a:r>
              <a:rPr lang="en-US" sz="2800" dirty="0" smtClean="0">
                <a:solidFill>
                  <a:srgbClr val="386750"/>
                </a:solidFill>
                <a:latin typeface="Arial" pitchFamily="34" charset="0"/>
                <a:cs typeface="Arial" pitchFamily="34" charset="0"/>
              </a:rPr>
              <a:t>e</a:t>
            </a:r>
            <a:r>
              <a:rPr kumimoji="0" lang="en-US" sz="2800" b="0" i="0" u="none" strike="noStrike" kern="1200" cap="none" spc="0" normalizeH="0" baseline="0" noProof="0" dirty="0" err="1" smtClean="0">
                <a:ln>
                  <a:noFill/>
                </a:ln>
                <a:solidFill>
                  <a:srgbClr val="386750"/>
                </a:solidFill>
                <a:effectLst/>
                <a:uLnTx/>
                <a:uFillTx/>
                <a:latin typeface="Arial" pitchFamily="34" charset="0"/>
                <a:cs typeface="Arial" pitchFamily="34" charset="0"/>
              </a:rPr>
              <a:t>xposure</a:t>
            </a:r>
            <a:r>
              <a:rPr kumimoji="0" lang="en-US" sz="2800" b="0" i="0" u="none" strike="noStrike" kern="1200" cap="none" spc="0" normalizeH="0" baseline="0" noProof="0" dirty="0" smtClean="0">
                <a:ln>
                  <a:noFill/>
                </a:ln>
                <a:solidFill>
                  <a:srgbClr val="386750"/>
                </a:solidFill>
                <a:effectLst/>
                <a:uLnTx/>
                <a:uFillTx/>
                <a:latin typeface="Arial" pitchFamily="34" charset="0"/>
                <a:cs typeface="Arial" pitchFamily="34" charset="0"/>
              </a:rPr>
              <a:t> (practice and intervention)</a:t>
            </a:r>
            <a:endParaRPr lang="en-US" sz="2800" dirty="0" smtClean="0">
              <a:solidFill>
                <a:srgbClr val="386750"/>
              </a:solidFill>
              <a:latin typeface="Arial" pitchFamily="34" charset="0"/>
              <a:cs typeface="Arial" pitchFamily="34" charset="0"/>
            </a:endParaRPr>
          </a:p>
          <a:p>
            <a:pPr lvl="2">
              <a:spcBef>
                <a:spcPct val="20000"/>
              </a:spcBef>
              <a:buFont typeface="Arial" pitchFamily="34" charset="0"/>
              <a:buChar char="•"/>
              <a:defRPr/>
            </a:pPr>
            <a:r>
              <a:rPr kumimoji="0" lang="en-US" sz="2800" b="0" i="0" u="none" strike="noStrike" kern="1200" cap="none" spc="0" normalizeH="0" noProof="0" dirty="0">
                <a:ln>
                  <a:noFill/>
                </a:ln>
                <a:solidFill>
                  <a:srgbClr val="386750"/>
                </a:solidFill>
                <a:effectLst/>
                <a:uLnTx/>
                <a:uFillTx/>
                <a:latin typeface="Arial" pitchFamily="34" charset="0"/>
                <a:cs typeface="Arial" pitchFamily="34" charset="0"/>
              </a:rPr>
              <a:t> </a:t>
            </a:r>
            <a:r>
              <a:rPr lang="en-US" sz="2800" noProof="0" dirty="0" smtClean="0">
                <a:solidFill>
                  <a:srgbClr val="386750"/>
                </a:solidFill>
                <a:latin typeface="Arial" pitchFamily="34" charset="0"/>
                <a:cs typeface="Arial" pitchFamily="34" charset="0"/>
              </a:rPr>
              <a:t>occupational, public, medical</a:t>
            </a:r>
            <a:endParaRPr kumimoji="0" lang="en-US" sz="2800" b="0" i="0" u="none" strike="noStrike" kern="1200" cap="none" spc="0" normalizeH="0" noProof="0" dirty="0" smtClean="0">
              <a:ln>
                <a:noFill/>
              </a:ln>
              <a:solidFill>
                <a:srgbClr val="386750"/>
              </a:solidFill>
              <a:effectLst/>
              <a:uLnTx/>
              <a:uFillTx/>
              <a:latin typeface="Arial" pitchFamily="34" charset="0"/>
              <a:cs typeface="Arial" pitchFamily="34" charset="0"/>
            </a:endParaRPr>
          </a:p>
          <a:p>
            <a:pPr lvl="1">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proposed and continuing practices</a:t>
            </a:r>
          </a:p>
          <a:p>
            <a:pPr lvl="2">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justification, optimization, limitation</a:t>
            </a:r>
          </a:p>
          <a:p>
            <a:pPr>
              <a:spcBef>
                <a:spcPct val="20000"/>
              </a:spcBef>
              <a:buFont typeface="Arial" pitchFamily="34" charset="0"/>
              <a:buChar char="•"/>
              <a:defRPr/>
            </a:pPr>
            <a:r>
              <a:rPr lang="en-US" sz="2800" dirty="0" smtClean="0">
                <a:solidFill>
                  <a:srgbClr val="386750"/>
                </a:solidFill>
                <a:latin typeface="Arial" pitchFamily="34" charset="0"/>
                <a:cs typeface="Arial" pitchFamily="34" charset="0"/>
              </a:rPr>
              <a:t>ICRP 103</a:t>
            </a:r>
          </a:p>
          <a:p>
            <a:pPr lvl="1">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process- to situation-based</a:t>
            </a:r>
          </a:p>
          <a:p>
            <a:pPr lvl="2">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planned, emergency, existing exposure situation</a:t>
            </a:r>
          </a:p>
        </p:txBody>
      </p:sp>
      <p:sp>
        <p:nvSpPr>
          <p:cNvPr id="5" name="Rectangle 4"/>
          <p:cNvSpPr>
            <a:spLocks noGrp="1"/>
          </p:cNvSpPr>
          <p:nvPr/>
        </p:nvSpPr>
        <p:spPr bwMode="auto">
          <a:xfrm>
            <a:off x="0" y="609600"/>
            <a:ext cx="6400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dirty="0" smtClean="0">
                <a:solidFill>
                  <a:srgbClr val="FFFF00"/>
                </a:solidFill>
              </a:rPr>
              <a:t>Progression and Evolution</a:t>
            </a:r>
          </a:p>
        </p:txBody>
      </p:sp>
    </p:spTree>
    <p:extLst>
      <p:ext uri="{BB962C8B-B14F-4D97-AF65-F5344CB8AC3E}">
        <p14:creationId xmlns:p14="http://schemas.microsoft.com/office/powerpoint/2010/main" val="25516628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1-2.tif"/>
          <p:cNvPicPr>
            <a:picLocks noChangeAspect="1"/>
          </p:cNvPicPr>
          <p:nvPr/>
        </p:nvPicPr>
        <p:blipFill>
          <a:blip r:embed="rId2" cstate="print"/>
          <a:stretch>
            <a:fillRect/>
          </a:stretch>
        </p:blipFill>
        <p:spPr>
          <a:xfrm>
            <a:off x="0" y="0"/>
            <a:ext cx="9144000" cy="6858000"/>
          </a:xfrm>
          <a:prstGeom prst="rect">
            <a:avLst/>
          </a:prstGeom>
        </p:spPr>
      </p:pic>
      <p:sp>
        <p:nvSpPr>
          <p:cNvPr id="5" name="Rectangle 4"/>
          <p:cNvSpPr>
            <a:spLocks noGrp="1"/>
          </p:cNvSpPr>
          <p:nvPr/>
        </p:nvSpPr>
        <p:spPr bwMode="auto">
          <a:xfrm>
            <a:off x="-33403" y="609600"/>
            <a:ext cx="6400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dirty="0" smtClean="0">
                <a:solidFill>
                  <a:srgbClr val="FFFF00"/>
                </a:solidFill>
              </a:rPr>
              <a:t>Limits and Constraints (III)</a:t>
            </a:r>
          </a:p>
        </p:txBody>
      </p:sp>
      <p:sp>
        <p:nvSpPr>
          <p:cNvPr id="9" name="Subtitle 2"/>
          <p:cNvSpPr txBox="1">
            <a:spLocks/>
          </p:cNvSpPr>
          <p:nvPr/>
        </p:nvSpPr>
        <p:spPr>
          <a:xfrm>
            <a:off x="685799" y="1600200"/>
            <a:ext cx="3200401" cy="2971800"/>
          </a:xfrm>
          <a:prstGeom prst="rect">
            <a:avLst/>
          </a:prstGeom>
        </p:spPr>
        <p:txBody>
          <a:bodyPr vert="horz" lIns="91440" tIns="45720" rIns="91440" bIns="45720" rtlCol="0">
            <a:normAutofit lnSpcReduction="1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386750"/>
                </a:solidFill>
                <a:latin typeface="Arial" pitchFamily="34" charset="0"/>
                <a:cs typeface="Arial" pitchFamily="34" charset="0"/>
              </a:rPr>
              <a:t> Dose 	constraints 	and 	reference 	levels</a:t>
            </a:r>
          </a:p>
          <a:p>
            <a:pPr lvl="1">
              <a:spcBef>
                <a:spcPct val="20000"/>
              </a:spcBef>
              <a:buFont typeface="Arial" pitchFamily="34" charset="0"/>
              <a:buChar char="•"/>
              <a:defRPr/>
            </a:pPr>
            <a:r>
              <a:rPr lang="en-US" sz="2800" dirty="0" smtClean="0">
                <a:solidFill>
                  <a:srgbClr val="386750"/>
                </a:solidFill>
                <a:latin typeface="Arial" pitchFamily="34" charset="0"/>
                <a:cs typeface="Arial" pitchFamily="34" charset="0"/>
              </a:rPr>
              <a:t> (from ICRP 	103)</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327832"/>
            <a:ext cx="4398871" cy="4963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57202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1-2.tif"/>
          <p:cNvPicPr>
            <a:picLocks noChangeAspect="1"/>
          </p:cNvPicPr>
          <p:nvPr/>
        </p:nvPicPr>
        <p:blipFill>
          <a:blip r:embed="rId2" cstate="print"/>
          <a:stretch>
            <a:fillRect/>
          </a:stretch>
        </p:blipFill>
        <p:spPr>
          <a:xfrm>
            <a:off x="0" y="0"/>
            <a:ext cx="9144000" cy="6858000"/>
          </a:xfrm>
          <a:prstGeom prst="rect">
            <a:avLst/>
          </a:prstGeom>
        </p:spPr>
      </p:pic>
      <p:sp>
        <p:nvSpPr>
          <p:cNvPr id="3" name="Subtitle 2"/>
          <p:cNvSpPr txBox="1">
            <a:spLocks/>
          </p:cNvSpPr>
          <p:nvPr/>
        </p:nvSpPr>
        <p:spPr>
          <a:xfrm>
            <a:off x="685800" y="1600200"/>
            <a:ext cx="7391400" cy="4419600"/>
          </a:xfrm>
          <a:prstGeom prst="rect">
            <a:avLst/>
          </a:prstGeom>
        </p:spPr>
        <p:txBody>
          <a:bodyPr vert="horz" lIns="91440" tIns="45720" rIns="91440" bIns="45720" rtlCol="0">
            <a:normAutofit fontScale="70000" lnSpcReduction="2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386750"/>
                </a:solidFill>
                <a:latin typeface="Arial" pitchFamily="34" charset="0"/>
                <a:cs typeface="Arial" pitchFamily="34" charset="0"/>
              </a:rPr>
              <a:t> Previously managed as practices</a:t>
            </a:r>
          </a:p>
          <a:p>
            <a:pPr lvl="1">
              <a:spcBef>
                <a:spcPct val="20000"/>
              </a:spcBef>
              <a:buFont typeface="Arial" pitchFamily="34" charset="0"/>
              <a:buChar char="•"/>
              <a:defRPr/>
            </a:pPr>
            <a:r>
              <a:rPr kumimoji="0" lang="en-US" sz="2800" b="0" i="0" u="none" strike="noStrike" kern="1200" cap="none" spc="0" normalizeH="0" noProof="0" dirty="0">
                <a:ln>
                  <a:noFill/>
                </a:ln>
                <a:solidFill>
                  <a:srgbClr val="386750"/>
                </a:solidFill>
                <a:effectLst/>
                <a:uLnTx/>
                <a:uFillTx/>
                <a:latin typeface="Arial" pitchFamily="34" charset="0"/>
                <a:cs typeface="Arial" pitchFamily="34" charset="0"/>
              </a:rPr>
              <a:t> </a:t>
            </a:r>
            <a:r>
              <a:rPr lang="en-US" sz="2800" noProof="0" dirty="0" smtClean="0">
                <a:solidFill>
                  <a:srgbClr val="386750"/>
                </a:solidFill>
                <a:latin typeface="Arial" pitchFamily="34" charset="0"/>
                <a:cs typeface="Arial" pitchFamily="34" charset="0"/>
              </a:rPr>
              <a:t>includes: protection during medical uses of ionizing 	radiation</a:t>
            </a:r>
          </a:p>
          <a:p>
            <a:pPr lvl="2">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patients, comforters, </a:t>
            </a:r>
            <a:r>
              <a:rPr lang="en-US" sz="2800" dirty="0" err="1" smtClean="0">
                <a:solidFill>
                  <a:srgbClr val="386750"/>
                </a:solidFill>
                <a:latin typeface="Arial" pitchFamily="34" charset="0"/>
                <a:cs typeface="Arial" pitchFamily="34" charset="0"/>
              </a:rPr>
              <a:t>carers</a:t>
            </a:r>
            <a:r>
              <a:rPr lang="en-US" sz="2800" dirty="0" smtClean="0">
                <a:solidFill>
                  <a:srgbClr val="386750"/>
                </a:solidFill>
                <a:latin typeface="Arial" pitchFamily="34" charset="0"/>
                <a:cs typeface="Arial" pitchFamily="34" charset="0"/>
              </a:rPr>
              <a:t>, volunteers in biomedical 	research</a:t>
            </a:r>
          </a:p>
          <a:p>
            <a:pPr>
              <a:spcBef>
                <a:spcPct val="20000"/>
              </a:spcBef>
              <a:buFont typeface="Arial" pitchFamily="34" charset="0"/>
              <a:buChar char="•"/>
              <a:defRPr/>
            </a:pPr>
            <a:r>
              <a:rPr lang="en-US" sz="2800" noProof="0" dirty="0">
                <a:solidFill>
                  <a:srgbClr val="386750"/>
                </a:solidFill>
                <a:latin typeface="Arial" pitchFamily="34" charset="0"/>
                <a:cs typeface="Arial" pitchFamily="34" charset="0"/>
              </a:rPr>
              <a:t> </a:t>
            </a:r>
            <a:r>
              <a:rPr lang="en-US" sz="2800" noProof="0" dirty="0" smtClean="0">
                <a:solidFill>
                  <a:srgbClr val="386750"/>
                </a:solidFill>
                <a:latin typeface="Arial" pitchFamily="34" charset="0"/>
                <a:cs typeface="Arial" pitchFamily="34" charset="0"/>
              </a:rPr>
              <a:t>Planning of planned exposure situations</a:t>
            </a:r>
          </a:p>
          <a:p>
            <a:pPr lvl="1">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to include deviations from normal operating procedures</a:t>
            </a:r>
          </a:p>
          <a:p>
            <a:pPr lvl="1">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potential exposures</a:t>
            </a:r>
            <a:endParaRPr lang="en-US" sz="2800" noProof="0" dirty="0" smtClean="0">
              <a:solidFill>
                <a:srgbClr val="386750"/>
              </a:solidFill>
              <a:latin typeface="Arial" pitchFamily="34" charset="0"/>
              <a:cs typeface="Arial" pitchFamily="34" charset="0"/>
            </a:endParaRPr>
          </a:p>
          <a:p>
            <a:pPr lvl="2">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accidents or malicious events</a:t>
            </a:r>
          </a:p>
          <a:p>
            <a:pPr lvl="2">
              <a:spcBef>
                <a:spcPct val="20000"/>
              </a:spcBef>
              <a:buFont typeface="Arial" pitchFamily="34" charset="0"/>
              <a:buChar char="•"/>
              <a:defRPr/>
            </a:pPr>
            <a:r>
              <a:rPr lang="en-US" sz="2800" dirty="0" smtClean="0">
                <a:solidFill>
                  <a:srgbClr val="386750"/>
                </a:solidFill>
                <a:latin typeface="Arial" pitchFamily="34" charset="0"/>
                <a:cs typeface="Arial" pitchFamily="34" charset="0"/>
              </a:rPr>
              <a:t> not planned, but can be anticipated</a:t>
            </a:r>
          </a:p>
          <a:p>
            <a:pPr>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Designer and user of sources</a:t>
            </a:r>
          </a:p>
          <a:p>
            <a:pPr lvl="1">
              <a:spcBef>
                <a:spcPct val="20000"/>
              </a:spcBef>
              <a:buFont typeface="Arial" pitchFamily="34" charset="0"/>
              <a:buChar char="•"/>
              <a:defRPr/>
            </a:pPr>
            <a:r>
              <a:rPr lang="en-US" sz="2800" dirty="0">
                <a:solidFill>
                  <a:srgbClr val="386750"/>
                </a:solidFill>
                <a:latin typeface="Arial" pitchFamily="34" charset="0"/>
                <a:cs typeface="Arial" pitchFamily="34" charset="0"/>
              </a:rPr>
              <a:t> r</a:t>
            </a:r>
            <a:r>
              <a:rPr lang="en-US" sz="2800" dirty="0" smtClean="0">
                <a:solidFill>
                  <a:srgbClr val="386750"/>
                </a:solidFill>
                <a:latin typeface="Arial" pitchFamily="34" charset="0"/>
                <a:cs typeface="Arial" pitchFamily="34" charset="0"/>
              </a:rPr>
              <a:t>eduction of likelihood for potential exposures</a:t>
            </a:r>
            <a:endParaRPr lang="en-US" sz="2800" dirty="0" smtClean="0">
              <a:solidFill>
                <a:srgbClr val="386750"/>
              </a:solidFill>
              <a:latin typeface="Arial" pitchFamily="34" charset="0"/>
              <a:cs typeface="Arial" pitchFamily="34" charset="0"/>
              <a:sym typeface="Symbol"/>
            </a:endParaRPr>
          </a:p>
          <a:p>
            <a:pPr lvl="1">
              <a:spcBef>
                <a:spcPct val="20000"/>
              </a:spcBef>
              <a:buFont typeface="Arial" pitchFamily="34" charset="0"/>
              <a:buChar char="•"/>
              <a:defRPr/>
            </a:pPr>
            <a:r>
              <a:rPr lang="en-US" sz="2800" dirty="0">
                <a:solidFill>
                  <a:srgbClr val="386750"/>
                </a:solidFill>
                <a:latin typeface="Arial" pitchFamily="34" charset="0"/>
                <a:cs typeface="Arial" pitchFamily="34" charset="0"/>
                <a:sym typeface="Symbol"/>
              </a:rPr>
              <a:t> </a:t>
            </a:r>
            <a:r>
              <a:rPr lang="en-US" sz="2800" dirty="0" smtClean="0">
                <a:solidFill>
                  <a:srgbClr val="386750"/>
                </a:solidFill>
                <a:latin typeface="Arial" pitchFamily="34" charset="0"/>
                <a:cs typeface="Arial" pitchFamily="34" charset="0"/>
                <a:sym typeface="Symbol"/>
              </a:rPr>
              <a:t>assessment of likelihood and installation of engineering 	safeguards</a:t>
            </a:r>
          </a:p>
        </p:txBody>
      </p:sp>
      <p:sp>
        <p:nvSpPr>
          <p:cNvPr id="5" name="Rectangle 4"/>
          <p:cNvSpPr>
            <a:spLocks noGrp="1"/>
          </p:cNvSpPr>
          <p:nvPr/>
        </p:nvSpPr>
        <p:spPr bwMode="auto">
          <a:xfrm>
            <a:off x="0" y="609600"/>
            <a:ext cx="6400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dirty="0" smtClean="0">
                <a:solidFill>
                  <a:srgbClr val="FFFF00"/>
                </a:solidFill>
              </a:rPr>
              <a:t>Planned Exposures</a:t>
            </a:r>
          </a:p>
        </p:txBody>
      </p:sp>
    </p:spTree>
    <p:extLst>
      <p:ext uri="{BB962C8B-B14F-4D97-AF65-F5344CB8AC3E}">
        <p14:creationId xmlns:p14="http://schemas.microsoft.com/office/powerpoint/2010/main" val="31392278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1-2.tif"/>
          <p:cNvPicPr>
            <a:picLocks noChangeAspect="1"/>
          </p:cNvPicPr>
          <p:nvPr/>
        </p:nvPicPr>
        <p:blipFill>
          <a:blip r:embed="rId2" cstate="print"/>
          <a:stretch>
            <a:fillRect/>
          </a:stretch>
        </p:blipFill>
        <p:spPr>
          <a:xfrm>
            <a:off x="0" y="0"/>
            <a:ext cx="9144000" cy="6858000"/>
          </a:xfrm>
          <a:prstGeom prst="rect">
            <a:avLst/>
          </a:prstGeom>
        </p:spPr>
      </p:pic>
      <p:sp>
        <p:nvSpPr>
          <p:cNvPr id="3" name="Subtitle 2"/>
          <p:cNvSpPr txBox="1">
            <a:spLocks/>
          </p:cNvSpPr>
          <p:nvPr/>
        </p:nvSpPr>
        <p:spPr>
          <a:xfrm>
            <a:off x="685800" y="1600200"/>
            <a:ext cx="7391400" cy="4419600"/>
          </a:xfrm>
          <a:prstGeom prst="rect">
            <a:avLst/>
          </a:prstGeom>
        </p:spPr>
        <p:txBody>
          <a:bodyPr vert="horz" lIns="91440" tIns="45720" rIns="91440" bIns="45720" rtlCol="0">
            <a:normAutofit fontScale="70000" lnSpcReduction="2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386750"/>
                </a:solidFill>
                <a:latin typeface="Arial" pitchFamily="34" charset="0"/>
                <a:cs typeface="Arial" pitchFamily="34" charset="0"/>
              </a:rPr>
              <a:t> Reference levels</a:t>
            </a:r>
          </a:p>
          <a:p>
            <a:pPr lvl="1">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residual dose after implementation of measures should be 	below reference levels</a:t>
            </a:r>
          </a:p>
          <a:p>
            <a:pPr lvl="2">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total dose regulator plans not to exceed in an 	emergency</a:t>
            </a:r>
          </a:p>
          <a:p>
            <a:pPr lvl="1">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for optimization use of averted dose</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Emergency preparedness</a:t>
            </a:r>
          </a:p>
          <a:p>
            <a:pPr lvl="1">
              <a:spcBef>
                <a:spcPct val="20000"/>
              </a:spcBef>
              <a:buFont typeface="Arial" pitchFamily="34" charset="0"/>
              <a:buChar char="•"/>
              <a:defRPr/>
            </a:pPr>
            <a:r>
              <a:rPr kumimoji="0" lang="en-US" sz="2800" b="0" i="0" u="none" strike="noStrike" kern="1200" cap="none" spc="0" normalizeH="0" noProof="0" dirty="0">
                <a:ln>
                  <a:noFill/>
                </a:ln>
                <a:solidFill>
                  <a:srgbClr val="386750"/>
                </a:solidFill>
                <a:effectLst/>
                <a:uLnTx/>
                <a:uFillTx/>
                <a:latin typeface="Arial" pitchFamily="34" charset="0"/>
                <a:cs typeface="Arial" pitchFamily="34" charset="0"/>
              </a:rPr>
              <a:t> </a:t>
            </a:r>
            <a:r>
              <a:rPr lang="en-US" sz="2800" dirty="0" smtClean="0">
                <a:solidFill>
                  <a:srgbClr val="386750"/>
                </a:solidFill>
                <a:latin typeface="Arial" pitchFamily="34" charset="0"/>
                <a:cs typeface="Arial" pitchFamily="34" charset="0"/>
              </a:rPr>
              <a:t>planning for the implementation of optimized protection 	strategies</a:t>
            </a:r>
            <a:endParaRPr lang="en-US" sz="2800" noProof="0" dirty="0" smtClean="0">
              <a:solidFill>
                <a:srgbClr val="386750"/>
              </a:solidFill>
              <a:latin typeface="Arial" pitchFamily="34" charset="0"/>
              <a:cs typeface="Arial" pitchFamily="34" charset="0"/>
            </a:endParaRPr>
          </a:p>
          <a:p>
            <a:pPr lvl="2">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purpose: reducing exposures to below the reference 	level</a:t>
            </a:r>
          </a:p>
          <a:p>
            <a:pPr>
              <a:spcBef>
                <a:spcPct val="20000"/>
              </a:spcBef>
              <a:buFont typeface="Arial" pitchFamily="34" charset="0"/>
              <a:buChar char="•"/>
              <a:defRPr/>
            </a:pPr>
            <a:r>
              <a:rPr lang="en-US" sz="2800" noProof="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Emergency response</a:t>
            </a:r>
            <a:endParaRPr lang="en-US" sz="2800" noProof="0" dirty="0" smtClean="0">
              <a:solidFill>
                <a:srgbClr val="386750"/>
              </a:solidFill>
              <a:latin typeface="Arial" pitchFamily="34" charset="0"/>
              <a:cs typeface="Arial" pitchFamily="34" charset="0"/>
            </a:endParaRPr>
          </a:p>
          <a:p>
            <a:pPr lvl="1">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reference level acts as benchmark for evaluating 	effectiveness of protective actions</a:t>
            </a:r>
          </a:p>
          <a:p>
            <a:pPr lvl="1">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input in establishing need for further actions</a:t>
            </a:r>
            <a:endParaRPr lang="en-US" sz="2800" noProof="0" dirty="0" smtClean="0">
              <a:solidFill>
                <a:srgbClr val="386750"/>
              </a:solidFill>
              <a:latin typeface="Arial" pitchFamily="34" charset="0"/>
              <a:cs typeface="Arial" pitchFamily="34" charset="0"/>
            </a:endParaRPr>
          </a:p>
        </p:txBody>
      </p:sp>
      <p:sp>
        <p:nvSpPr>
          <p:cNvPr id="5" name="Rectangle 4"/>
          <p:cNvSpPr>
            <a:spLocks noGrp="1"/>
          </p:cNvSpPr>
          <p:nvPr/>
        </p:nvSpPr>
        <p:spPr bwMode="auto">
          <a:xfrm>
            <a:off x="0" y="609600"/>
            <a:ext cx="6400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dirty="0" smtClean="0">
                <a:solidFill>
                  <a:srgbClr val="FFFF00"/>
                </a:solidFill>
              </a:rPr>
              <a:t>Emergency Exposures</a:t>
            </a:r>
          </a:p>
        </p:txBody>
      </p:sp>
    </p:spTree>
    <p:extLst>
      <p:ext uri="{BB962C8B-B14F-4D97-AF65-F5344CB8AC3E}">
        <p14:creationId xmlns:p14="http://schemas.microsoft.com/office/powerpoint/2010/main" val="11919440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1-2.tif"/>
          <p:cNvPicPr>
            <a:picLocks noChangeAspect="1"/>
          </p:cNvPicPr>
          <p:nvPr/>
        </p:nvPicPr>
        <p:blipFill>
          <a:blip r:embed="rId2" cstate="print"/>
          <a:stretch>
            <a:fillRect/>
          </a:stretch>
        </p:blipFill>
        <p:spPr>
          <a:xfrm>
            <a:off x="0" y="0"/>
            <a:ext cx="9144000" cy="6858000"/>
          </a:xfrm>
          <a:prstGeom prst="rect">
            <a:avLst/>
          </a:prstGeom>
        </p:spPr>
      </p:pic>
      <p:sp>
        <p:nvSpPr>
          <p:cNvPr id="3" name="Subtitle 2"/>
          <p:cNvSpPr txBox="1">
            <a:spLocks/>
          </p:cNvSpPr>
          <p:nvPr/>
        </p:nvSpPr>
        <p:spPr>
          <a:xfrm>
            <a:off x="685800" y="2133600"/>
            <a:ext cx="7391400" cy="3124200"/>
          </a:xfrm>
          <a:prstGeom prst="rect">
            <a:avLst/>
          </a:prstGeom>
        </p:spPr>
        <p:txBody>
          <a:bodyPr vert="horz" lIns="91440" tIns="45720" rIns="91440" bIns="45720" rtlCol="0">
            <a:normAutofit fontScale="92500" lnSpcReduction="2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386750"/>
                </a:solidFill>
                <a:latin typeface="Arial" pitchFamily="34" charset="0"/>
                <a:cs typeface="Arial" pitchFamily="34" charset="0"/>
              </a:rPr>
              <a:t> Exposure situations</a:t>
            </a:r>
          </a:p>
          <a:p>
            <a:pPr lvl="1">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naturally occurring exposures</a:t>
            </a:r>
          </a:p>
          <a:p>
            <a:pPr lvl="1">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past events</a:t>
            </a:r>
          </a:p>
          <a:p>
            <a:pPr lvl="1">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past </a:t>
            </a:r>
            <a:r>
              <a:rPr lang="en-US" sz="2800" dirty="0">
                <a:solidFill>
                  <a:srgbClr val="386750"/>
                </a:solidFill>
                <a:latin typeface="Arial" pitchFamily="34" charset="0"/>
                <a:cs typeface="Arial" pitchFamily="34" charset="0"/>
              </a:rPr>
              <a:t>a</a:t>
            </a:r>
            <a:r>
              <a:rPr lang="en-US" sz="2800" dirty="0" smtClean="0">
                <a:solidFill>
                  <a:srgbClr val="386750"/>
                </a:solidFill>
                <a:latin typeface="Arial" pitchFamily="34" charset="0"/>
                <a:cs typeface="Arial" pitchFamily="34" charset="0"/>
              </a:rPr>
              <a:t>ccidents</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Protection strategies</a:t>
            </a:r>
          </a:p>
          <a:p>
            <a:pPr lvl="1">
              <a:spcBef>
                <a:spcPct val="20000"/>
              </a:spcBef>
              <a:buFont typeface="Arial" pitchFamily="34" charset="0"/>
              <a:buChar char="•"/>
              <a:defRPr/>
            </a:pPr>
            <a:r>
              <a:rPr kumimoji="0" lang="en-US" sz="2800" b="0" i="0" u="none" strike="noStrike" kern="1200" cap="none" spc="0" normalizeH="0" noProof="0" dirty="0">
                <a:ln>
                  <a:noFill/>
                </a:ln>
                <a:solidFill>
                  <a:srgbClr val="386750"/>
                </a:solidFill>
                <a:effectLst/>
                <a:uLnTx/>
                <a:uFillTx/>
                <a:latin typeface="Arial" pitchFamily="34" charset="0"/>
                <a:cs typeface="Arial" pitchFamily="34" charset="0"/>
              </a:rPr>
              <a:t> </a:t>
            </a:r>
            <a:r>
              <a:rPr lang="en-US" sz="2800" noProof="0" dirty="0" smtClean="0">
                <a:solidFill>
                  <a:srgbClr val="386750"/>
                </a:solidFill>
                <a:latin typeface="Arial" pitchFamily="34" charset="0"/>
                <a:cs typeface="Arial" pitchFamily="34" charset="0"/>
              </a:rPr>
              <a:t>often implemented in an interactive, 	progressive manner</a:t>
            </a:r>
          </a:p>
          <a:p>
            <a:pPr lvl="1">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over many years</a:t>
            </a:r>
          </a:p>
        </p:txBody>
      </p:sp>
      <p:sp>
        <p:nvSpPr>
          <p:cNvPr id="5" name="Rectangle 4"/>
          <p:cNvSpPr>
            <a:spLocks noGrp="1"/>
          </p:cNvSpPr>
          <p:nvPr/>
        </p:nvSpPr>
        <p:spPr bwMode="auto">
          <a:xfrm>
            <a:off x="0" y="609600"/>
            <a:ext cx="6400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dirty="0" smtClean="0">
                <a:solidFill>
                  <a:srgbClr val="FFFF00"/>
                </a:solidFill>
              </a:rPr>
              <a:t>Existing Exposures</a:t>
            </a:r>
          </a:p>
        </p:txBody>
      </p:sp>
    </p:spTree>
    <p:extLst>
      <p:ext uri="{BB962C8B-B14F-4D97-AF65-F5344CB8AC3E}">
        <p14:creationId xmlns:p14="http://schemas.microsoft.com/office/powerpoint/2010/main" val="42709580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1-2.tif"/>
          <p:cNvPicPr>
            <a:picLocks noChangeAspect="1"/>
          </p:cNvPicPr>
          <p:nvPr/>
        </p:nvPicPr>
        <p:blipFill>
          <a:blip r:embed="rId2" cstate="print"/>
          <a:stretch>
            <a:fillRect/>
          </a:stretch>
        </p:blipFill>
        <p:spPr>
          <a:xfrm>
            <a:off x="0" y="0"/>
            <a:ext cx="9144000" cy="6858000"/>
          </a:xfrm>
          <a:prstGeom prst="rect">
            <a:avLst/>
          </a:prstGeom>
        </p:spPr>
      </p:pic>
      <p:sp>
        <p:nvSpPr>
          <p:cNvPr id="3" name="Subtitle 2"/>
          <p:cNvSpPr txBox="1">
            <a:spLocks/>
          </p:cNvSpPr>
          <p:nvPr/>
        </p:nvSpPr>
        <p:spPr>
          <a:xfrm>
            <a:off x="685800" y="1524000"/>
            <a:ext cx="7391400" cy="4495800"/>
          </a:xfrm>
          <a:prstGeom prst="rect">
            <a:avLst/>
          </a:prstGeom>
        </p:spPr>
        <p:txBody>
          <a:bodyPr vert="horz" lIns="91440" tIns="45720" rIns="91440" bIns="45720" rtlCol="0">
            <a:normAutofit fontScale="85000" lnSpcReduction="2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386750"/>
                </a:solidFill>
                <a:latin typeface="Arial" pitchFamily="34" charset="0"/>
                <a:cs typeface="Arial" pitchFamily="34" charset="0"/>
              </a:rPr>
              <a:t> Example</a:t>
            </a:r>
          </a:p>
          <a:p>
            <a:pPr lvl="1">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baseline="30000" dirty="0" smtClean="0">
                <a:solidFill>
                  <a:srgbClr val="386750"/>
                </a:solidFill>
                <a:latin typeface="Arial" pitchFamily="34" charset="0"/>
                <a:cs typeface="Arial" pitchFamily="34" charset="0"/>
              </a:rPr>
              <a:t>222</a:t>
            </a:r>
            <a:r>
              <a:rPr lang="en-US" sz="2800" dirty="0" smtClean="0">
                <a:solidFill>
                  <a:srgbClr val="386750"/>
                </a:solidFill>
                <a:latin typeface="Arial" pitchFamily="34" charset="0"/>
                <a:cs typeface="Arial" pitchFamily="34" charset="0"/>
              </a:rPr>
              <a:t>Rn in dwellings and workplaces</a:t>
            </a:r>
          </a:p>
          <a:p>
            <a:pPr lvl="1">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recent epidemiological studies</a:t>
            </a:r>
          </a:p>
          <a:p>
            <a:pPr lvl="2">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confirm health risk from radon</a:t>
            </a:r>
          </a:p>
          <a:p>
            <a:pPr lvl="2">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provide support for recommendations on 	protection against radon</a:t>
            </a:r>
          </a:p>
          <a:p>
            <a:pPr lvl="1">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national reference levels</a:t>
            </a:r>
          </a:p>
          <a:p>
            <a:pPr lvl="2">
              <a:spcBef>
                <a:spcPct val="20000"/>
              </a:spcBef>
              <a:buFont typeface="Arial" pitchFamily="34" charset="0"/>
              <a:buChar char="•"/>
              <a:defRPr/>
            </a:pPr>
            <a:r>
              <a:rPr kumimoji="0" lang="en-US" sz="2800" b="0" i="0" u="none" strike="noStrike" kern="1200" cap="none" spc="0" normalizeH="0" noProof="0" dirty="0">
                <a:ln>
                  <a:noFill/>
                </a:ln>
                <a:solidFill>
                  <a:srgbClr val="386750"/>
                </a:solidFill>
                <a:effectLst/>
                <a:uLnTx/>
                <a:uFillTx/>
                <a:latin typeface="Arial" pitchFamily="34" charset="0"/>
                <a:cs typeface="Arial" pitchFamily="34" charset="0"/>
              </a:rPr>
              <a:t> </a:t>
            </a:r>
            <a:r>
              <a:rPr lang="en-US" sz="2800" dirty="0" smtClean="0">
                <a:solidFill>
                  <a:srgbClr val="386750"/>
                </a:solidFill>
                <a:latin typeface="Arial" pitchFamily="34" charset="0"/>
                <a:cs typeface="Arial" pitchFamily="34" charset="0"/>
              </a:rPr>
              <a:t>for the sake of continuity and practicability</a:t>
            </a:r>
            <a:endParaRPr lang="en-US" sz="2800" noProof="0" dirty="0" smtClean="0">
              <a:solidFill>
                <a:srgbClr val="386750"/>
              </a:solidFill>
              <a:latin typeface="Arial" pitchFamily="34" charset="0"/>
              <a:cs typeface="Arial" pitchFamily="34" charset="0"/>
            </a:endParaRPr>
          </a:p>
          <a:p>
            <a:pPr lvl="2">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E &lt; 10 </a:t>
            </a:r>
            <a:r>
              <a:rPr lang="en-US" sz="2800" dirty="0" err="1" smtClean="0">
                <a:solidFill>
                  <a:srgbClr val="386750"/>
                </a:solidFill>
                <a:latin typeface="Arial" pitchFamily="34" charset="0"/>
                <a:cs typeface="Arial" pitchFamily="34" charset="0"/>
              </a:rPr>
              <a:t>mSv</a:t>
            </a:r>
            <a:r>
              <a:rPr lang="en-US" sz="2800" dirty="0" smtClean="0">
                <a:solidFill>
                  <a:srgbClr val="386750"/>
                </a:solidFill>
                <a:latin typeface="Arial" pitchFamily="34" charset="0"/>
                <a:cs typeface="Arial" pitchFamily="34" charset="0"/>
              </a:rPr>
              <a:t> a</a:t>
            </a:r>
            <a:r>
              <a:rPr lang="en-US" sz="2800" baseline="30000" dirty="0" smtClean="0">
                <a:solidFill>
                  <a:srgbClr val="386750"/>
                </a:solidFill>
                <a:latin typeface="Arial" pitchFamily="34" charset="0"/>
                <a:cs typeface="Arial" pitchFamily="34" charset="0"/>
              </a:rPr>
              <a:t>-1</a:t>
            </a:r>
            <a:r>
              <a:rPr lang="en-US" sz="2800" dirty="0" smtClean="0">
                <a:solidFill>
                  <a:srgbClr val="386750"/>
                </a:solidFill>
                <a:latin typeface="Arial" pitchFamily="34" charset="0"/>
                <a:cs typeface="Arial" pitchFamily="34" charset="0"/>
              </a:rPr>
              <a:t> (600 </a:t>
            </a:r>
            <a:r>
              <a:rPr lang="en-US" sz="2800" dirty="0" err="1" smtClean="0">
                <a:solidFill>
                  <a:srgbClr val="386750"/>
                </a:solidFill>
                <a:latin typeface="Arial" pitchFamily="34" charset="0"/>
                <a:cs typeface="Arial" pitchFamily="34" charset="0"/>
              </a:rPr>
              <a:t>Bq</a:t>
            </a:r>
            <a:r>
              <a:rPr lang="en-US" sz="2800" dirty="0" smtClean="0">
                <a:solidFill>
                  <a:srgbClr val="386750"/>
                </a:solidFill>
                <a:latin typeface="Arial" pitchFamily="34" charset="0"/>
                <a:cs typeface="Arial" pitchFamily="34" charset="0"/>
              </a:rPr>
              <a:t> m</a:t>
            </a:r>
            <a:r>
              <a:rPr lang="en-US" sz="2800" baseline="30000" dirty="0" smtClean="0">
                <a:solidFill>
                  <a:srgbClr val="386750"/>
                </a:solidFill>
                <a:latin typeface="Arial" pitchFamily="34" charset="0"/>
                <a:cs typeface="Arial" pitchFamily="34" charset="0"/>
              </a:rPr>
              <a:t>-3</a:t>
            </a:r>
            <a:r>
              <a:rPr lang="en-US" sz="2800" dirty="0" smtClean="0">
                <a:solidFill>
                  <a:srgbClr val="386750"/>
                </a:solidFill>
                <a:latin typeface="Arial" pitchFamily="34" charset="0"/>
                <a:cs typeface="Arial" pitchFamily="34" charset="0"/>
              </a:rPr>
              <a:t>) in dwellings</a:t>
            </a:r>
          </a:p>
          <a:p>
            <a:pPr lvl="1">
              <a:spcBef>
                <a:spcPct val="20000"/>
              </a:spcBef>
              <a:buFont typeface="Arial" pitchFamily="34" charset="0"/>
              <a:buChar char="•"/>
              <a:defRPr/>
            </a:pPr>
            <a:r>
              <a:rPr lang="en-US" sz="2800" dirty="0" smtClean="0">
                <a:solidFill>
                  <a:srgbClr val="386750"/>
                </a:solidFill>
                <a:latin typeface="Arial" pitchFamily="34" charset="0"/>
                <a:cs typeface="Arial" pitchFamily="34" charset="0"/>
              </a:rPr>
              <a:t> in workplaces: E </a:t>
            </a:r>
            <a:r>
              <a:rPr lang="en-US" sz="2800" dirty="0" smtClean="0">
                <a:solidFill>
                  <a:srgbClr val="386750"/>
                </a:solidFill>
                <a:latin typeface="Arial" pitchFamily="34" charset="0"/>
                <a:cs typeface="Arial" pitchFamily="34" charset="0"/>
                <a:sym typeface="Symbol"/>
              </a:rPr>
              <a:t> reference level</a:t>
            </a:r>
          </a:p>
          <a:p>
            <a:pPr lvl="2">
              <a:spcBef>
                <a:spcPct val="20000"/>
              </a:spcBef>
              <a:buFont typeface="Arial" pitchFamily="34" charset="0"/>
              <a:buChar char="•"/>
              <a:defRPr/>
            </a:pPr>
            <a:r>
              <a:rPr lang="en-US" sz="2800" dirty="0">
                <a:solidFill>
                  <a:srgbClr val="386750"/>
                </a:solidFill>
                <a:latin typeface="Arial" pitchFamily="34" charset="0"/>
                <a:cs typeface="Arial" pitchFamily="34" charset="0"/>
                <a:sym typeface="Symbol"/>
              </a:rPr>
              <a:t> </a:t>
            </a:r>
            <a:r>
              <a:rPr lang="en-US" sz="2800" dirty="0" smtClean="0">
                <a:solidFill>
                  <a:srgbClr val="386750"/>
                </a:solidFill>
                <a:latin typeface="Arial" pitchFamily="34" charset="0"/>
                <a:cs typeface="Arial" pitchFamily="34" charset="0"/>
                <a:sym typeface="Symbol"/>
              </a:rPr>
              <a:t>occupational exposure</a:t>
            </a:r>
          </a:p>
          <a:p>
            <a:pPr lvl="1">
              <a:spcBef>
                <a:spcPct val="20000"/>
              </a:spcBef>
              <a:buFont typeface="Arial" pitchFamily="34" charset="0"/>
              <a:buChar char="•"/>
              <a:defRPr/>
            </a:pPr>
            <a:r>
              <a:rPr lang="en-US" sz="2800" dirty="0">
                <a:solidFill>
                  <a:srgbClr val="386750"/>
                </a:solidFill>
                <a:latin typeface="Arial" pitchFamily="34" charset="0"/>
                <a:cs typeface="Arial" pitchFamily="34" charset="0"/>
                <a:sym typeface="Symbol"/>
              </a:rPr>
              <a:t> </a:t>
            </a:r>
            <a:r>
              <a:rPr lang="en-US" sz="2800" dirty="0" smtClean="0">
                <a:solidFill>
                  <a:srgbClr val="386750"/>
                </a:solidFill>
                <a:latin typeface="Arial" pitchFamily="34" charset="0"/>
                <a:cs typeface="Arial" pitchFamily="34" charset="0"/>
                <a:sym typeface="Symbol"/>
              </a:rPr>
              <a:t>optimization even if </a:t>
            </a:r>
            <a:r>
              <a:rPr lang="en-US" sz="2800" dirty="0">
                <a:solidFill>
                  <a:srgbClr val="386750"/>
                </a:solidFill>
                <a:latin typeface="Arial" pitchFamily="34" charset="0"/>
                <a:cs typeface="Arial" pitchFamily="34" charset="0"/>
              </a:rPr>
              <a:t>E </a:t>
            </a:r>
            <a:r>
              <a:rPr lang="en-US" sz="2800" dirty="0" smtClean="0">
                <a:solidFill>
                  <a:srgbClr val="386750"/>
                </a:solidFill>
                <a:latin typeface="Arial" pitchFamily="34" charset="0"/>
                <a:cs typeface="Arial" pitchFamily="34" charset="0"/>
                <a:sym typeface="Symbol"/>
              </a:rPr>
              <a:t>&lt; </a:t>
            </a:r>
            <a:r>
              <a:rPr lang="en-US" sz="2800" dirty="0">
                <a:solidFill>
                  <a:srgbClr val="386750"/>
                </a:solidFill>
                <a:latin typeface="Arial" pitchFamily="34" charset="0"/>
                <a:cs typeface="Arial" pitchFamily="34" charset="0"/>
                <a:sym typeface="Symbol"/>
              </a:rPr>
              <a:t>reference level</a:t>
            </a:r>
            <a:endParaRPr lang="en-US" sz="2800" dirty="0" smtClean="0">
              <a:solidFill>
                <a:srgbClr val="386750"/>
              </a:solidFill>
              <a:latin typeface="Arial" pitchFamily="34" charset="0"/>
              <a:cs typeface="Arial" pitchFamily="34" charset="0"/>
            </a:endParaRPr>
          </a:p>
        </p:txBody>
      </p:sp>
      <p:sp>
        <p:nvSpPr>
          <p:cNvPr id="5" name="Rectangle 4"/>
          <p:cNvSpPr>
            <a:spLocks noGrp="1"/>
          </p:cNvSpPr>
          <p:nvPr/>
        </p:nvSpPr>
        <p:spPr bwMode="auto">
          <a:xfrm>
            <a:off x="0" y="609600"/>
            <a:ext cx="6400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dirty="0" smtClean="0">
                <a:solidFill>
                  <a:srgbClr val="FFFF00"/>
                </a:solidFill>
              </a:rPr>
              <a:t>Existing Exposures (II)</a:t>
            </a:r>
          </a:p>
        </p:txBody>
      </p:sp>
    </p:spTree>
    <p:extLst>
      <p:ext uri="{BB962C8B-B14F-4D97-AF65-F5344CB8AC3E}">
        <p14:creationId xmlns:p14="http://schemas.microsoft.com/office/powerpoint/2010/main" val="36590124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1-2.tif"/>
          <p:cNvPicPr>
            <a:picLocks noChangeAspect="1"/>
          </p:cNvPicPr>
          <p:nvPr/>
        </p:nvPicPr>
        <p:blipFill>
          <a:blip r:embed="rId2" cstate="print"/>
          <a:stretch>
            <a:fillRect/>
          </a:stretch>
        </p:blipFill>
        <p:spPr>
          <a:xfrm>
            <a:off x="0" y="0"/>
            <a:ext cx="9144000" cy="6858000"/>
          </a:xfrm>
          <a:prstGeom prst="rect">
            <a:avLst/>
          </a:prstGeom>
        </p:spPr>
      </p:pic>
      <p:sp>
        <p:nvSpPr>
          <p:cNvPr id="3" name="Subtitle 2"/>
          <p:cNvSpPr txBox="1">
            <a:spLocks/>
          </p:cNvSpPr>
          <p:nvPr/>
        </p:nvSpPr>
        <p:spPr>
          <a:xfrm>
            <a:off x="685800" y="1676400"/>
            <a:ext cx="7391400" cy="4191000"/>
          </a:xfrm>
          <a:prstGeom prst="rect">
            <a:avLst/>
          </a:prstGeom>
        </p:spPr>
        <p:txBody>
          <a:bodyPr vert="horz" lIns="91440" tIns="45720" rIns="91440" bIns="45720" rtlCol="0">
            <a:normAutofit fontScale="70000" lnSpcReduction="2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386750"/>
                </a:solidFill>
                <a:latin typeface="Arial" pitchFamily="34" charset="0"/>
                <a:cs typeface="Arial" pitchFamily="34" charset="0"/>
              </a:rPr>
              <a:t> </a:t>
            </a:r>
            <a:r>
              <a:rPr lang="en-US" sz="2800" dirty="0">
                <a:solidFill>
                  <a:srgbClr val="386750"/>
                </a:solidFill>
                <a:latin typeface="Arial" pitchFamily="34" charset="0"/>
                <a:cs typeface="Arial" pitchFamily="34" charset="0"/>
              </a:rPr>
              <a:t>R</a:t>
            </a:r>
            <a:r>
              <a:rPr lang="en-US" sz="2800" dirty="0" smtClean="0">
                <a:solidFill>
                  <a:srgbClr val="386750"/>
                </a:solidFill>
                <a:latin typeface="Arial" pitchFamily="34" charset="0"/>
                <a:cs typeface="Arial" pitchFamily="34" charset="0"/>
              </a:rPr>
              <a:t>adiation protection of the environment</a:t>
            </a:r>
          </a:p>
          <a:p>
            <a:pPr lvl="1">
              <a:spcBef>
                <a:spcPct val="20000"/>
              </a:spcBef>
              <a:buFont typeface="Arial" pitchFamily="34" charset="0"/>
              <a:buChar char="•"/>
              <a:defRPr/>
            </a:pPr>
            <a:r>
              <a:rPr lang="en-US" sz="2800" dirty="0" smtClean="0">
                <a:solidFill>
                  <a:srgbClr val="386750"/>
                </a:solidFill>
                <a:latin typeface="Arial" pitchFamily="34" charset="0"/>
                <a:cs typeface="Arial" pitchFamily="34" charset="0"/>
              </a:rPr>
              <a:t> previously</a:t>
            </a:r>
          </a:p>
          <a:p>
            <a:pPr lvl="2">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concern mainly for transfer of radionuclides through 	the environment</a:t>
            </a:r>
          </a:p>
          <a:p>
            <a:pPr lvl="2">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context of planned exposure situations</a:t>
            </a:r>
          </a:p>
          <a:p>
            <a:pPr lvl="1">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protection of the general public</a:t>
            </a:r>
          </a:p>
          <a:p>
            <a:pPr lvl="2">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would ensure that other species are not put at</a:t>
            </a: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risk</a:t>
            </a:r>
          </a:p>
          <a:p>
            <a:pPr lvl="1">
              <a:spcBef>
                <a:spcPct val="20000"/>
              </a:spcBef>
              <a:buFont typeface="Arial" pitchFamily="34" charset="0"/>
              <a:buChar char="•"/>
              <a:defRPr/>
            </a:pPr>
            <a:r>
              <a:rPr kumimoji="0" lang="en-US" sz="2800" b="0" i="0" u="none" strike="noStrike" kern="1200" cap="none" spc="0" normalizeH="0" noProof="0" dirty="0">
                <a:ln>
                  <a:noFill/>
                </a:ln>
                <a:solidFill>
                  <a:srgbClr val="386750"/>
                </a:solidFill>
                <a:effectLst/>
                <a:uLnTx/>
                <a:uFillTx/>
                <a:latin typeface="Arial" pitchFamily="34" charset="0"/>
                <a:cs typeface="Arial" pitchFamily="34" charset="0"/>
              </a:rPr>
              <a:t> </a:t>
            </a:r>
            <a:r>
              <a:rPr lang="en-US" sz="2800" noProof="0" dirty="0" smtClean="0">
                <a:solidFill>
                  <a:srgbClr val="386750"/>
                </a:solidFill>
                <a:latin typeface="Arial" pitchFamily="34" charset="0"/>
                <a:cs typeface="Arial" pitchFamily="34" charset="0"/>
              </a:rPr>
              <a:t>scientifically sound framework for protection of the 	environment in all exposure situations</a:t>
            </a:r>
          </a:p>
          <a:p>
            <a:pPr lvl="2">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use of Reference Animals and Plants</a:t>
            </a:r>
          </a:p>
          <a:p>
            <a:pPr lvl="2">
              <a:spcBef>
                <a:spcPct val="20000"/>
              </a:spcBef>
              <a:buFont typeface="Arial" pitchFamily="34" charset="0"/>
              <a:buChar char="•"/>
              <a:defRPr/>
            </a:pPr>
            <a:r>
              <a:rPr lang="en-US" sz="2800" dirty="0" smtClean="0">
                <a:solidFill>
                  <a:srgbClr val="386750"/>
                </a:solidFill>
                <a:latin typeface="Arial" pitchFamily="34" charset="0"/>
                <a:cs typeface="Arial" pitchFamily="34" charset="0"/>
              </a:rPr>
              <a:t> doses calculated for reference organisms could be 	compared to doses known to have specific 	biological effects (at a given dose rate)</a:t>
            </a:r>
            <a:endParaRPr lang="en-US" sz="2800" dirty="0" smtClean="0">
              <a:solidFill>
                <a:srgbClr val="386750"/>
              </a:solidFill>
              <a:latin typeface="Arial" pitchFamily="34" charset="0"/>
              <a:cs typeface="Arial" pitchFamily="34" charset="0"/>
              <a:sym typeface="Symbol"/>
            </a:endParaRPr>
          </a:p>
          <a:p>
            <a:pPr lvl="1">
              <a:spcBef>
                <a:spcPct val="20000"/>
              </a:spcBef>
              <a:buFont typeface="Arial" pitchFamily="34" charset="0"/>
              <a:buChar char="•"/>
              <a:defRPr/>
            </a:pPr>
            <a:r>
              <a:rPr lang="en-US" sz="2800" dirty="0">
                <a:solidFill>
                  <a:srgbClr val="386750"/>
                </a:solidFill>
                <a:latin typeface="Arial" pitchFamily="34" charset="0"/>
                <a:cs typeface="Arial" pitchFamily="34" charset="0"/>
                <a:sym typeface="Symbol"/>
              </a:rPr>
              <a:t> </a:t>
            </a:r>
            <a:r>
              <a:rPr lang="en-US" sz="2800" dirty="0" smtClean="0">
                <a:solidFill>
                  <a:srgbClr val="386750"/>
                </a:solidFill>
                <a:latin typeface="Arial" pitchFamily="34" charset="0"/>
                <a:cs typeface="Arial" pitchFamily="34" charset="0"/>
                <a:sym typeface="Symbol"/>
              </a:rPr>
              <a:t>no dose limits</a:t>
            </a:r>
          </a:p>
        </p:txBody>
      </p:sp>
      <p:sp>
        <p:nvSpPr>
          <p:cNvPr id="5" name="Rectangle 4"/>
          <p:cNvSpPr>
            <a:spLocks noGrp="1"/>
          </p:cNvSpPr>
          <p:nvPr/>
        </p:nvSpPr>
        <p:spPr bwMode="auto">
          <a:xfrm>
            <a:off x="0" y="609600"/>
            <a:ext cx="6400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dirty="0" smtClean="0">
                <a:solidFill>
                  <a:srgbClr val="FFFF00"/>
                </a:solidFill>
              </a:rPr>
              <a:t>Environment</a:t>
            </a:r>
          </a:p>
        </p:txBody>
      </p:sp>
    </p:spTree>
    <p:extLst>
      <p:ext uri="{BB962C8B-B14F-4D97-AF65-F5344CB8AC3E}">
        <p14:creationId xmlns:p14="http://schemas.microsoft.com/office/powerpoint/2010/main" val="4124213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1-2.tif"/>
          <p:cNvPicPr>
            <a:picLocks noChangeAspect="1"/>
          </p:cNvPicPr>
          <p:nvPr/>
        </p:nvPicPr>
        <p:blipFill>
          <a:blip r:embed="rId2" cstate="print"/>
          <a:stretch>
            <a:fillRect/>
          </a:stretch>
        </p:blipFill>
        <p:spPr>
          <a:xfrm>
            <a:off x="0" y="0"/>
            <a:ext cx="9144000" cy="6858000"/>
          </a:xfrm>
          <a:prstGeom prst="rect">
            <a:avLst/>
          </a:prstGeom>
        </p:spPr>
      </p:pic>
      <p:sp>
        <p:nvSpPr>
          <p:cNvPr id="3" name="Subtitle 2"/>
          <p:cNvSpPr txBox="1">
            <a:spLocks/>
          </p:cNvSpPr>
          <p:nvPr/>
        </p:nvSpPr>
        <p:spPr>
          <a:xfrm>
            <a:off x="685800" y="1524000"/>
            <a:ext cx="7391400" cy="4495800"/>
          </a:xfrm>
          <a:prstGeom prst="rect">
            <a:avLst/>
          </a:prstGeom>
        </p:spPr>
        <p:txBody>
          <a:bodyPr vert="horz" lIns="91440" tIns="45720" rIns="91440" bIns="45720" rtlCol="0">
            <a:normAutofit fontScale="85000" lnSpcReduction="2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386750"/>
                </a:solidFill>
                <a:latin typeface="Arial" pitchFamily="34" charset="0"/>
                <a:cs typeface="Arial" pitchFamily="34" charset="0"/>
              </a:rPr>
              <a:t> Individual dose limits</a:t>
            </a:r>
          </a:p>
          <a:p>
            <a:pPr lvl="1">
              <a:spcBef>
                <a:spcPct val="20000"/>
              </a:spcBef>
              <a:buFont typeface="Arial" pitchFamily="34" charset="0"/>
              <a:buChar char="•"/>
              <a:defRPr/>
            </a:pPr>
            <a:r>
              <a:rPr kumimoji="0" lang="en-US" sz="2800" b="0" i="0" u="none" strike="noStrike" kern="1200" cap="none" spc="0" normalizeH="0" noProof="0" dirty="0">
                <a:ln>
                  <a:noFill/>
                </a:ln>
                <a:solidFill>
                  <a:srgbClr val="386750"/>
                </a:solidFill>
                <a:effectLst/>
                <a:uLnTx/>
                <a:uFillTx/>
                <a:latin typeface="Arial" pitchFamily="34" charset="0"/>
                <a:cs typeface="Arial" pitchFamily="34" charset="0"/>
              </a:rPr>
              <a:t> </a:t>
            </a:r>
            <a:r>
              <a:rPr lang="en-US" sz="2800" noProof="0" dirty="0" smtClean="0">
                <a:solidFill>
                  <a:srgbClr val="386750"/>
                </a:solidFill>
                <a:latin typeface="Arial" pitchFamily="34" charset="0"/>
                <a:cs typeface="Arial" pitchFamily="34" charset="0"/>
              </a:rPr>
              <a:t>50 </a:t>
            </a:r>
            <a:r>
              <a:rPr lang="en-US" sz="2800" noProof="0" dirty="0" err="1" smtClean="0">
                <a:solidFill>
                  <a:srgbClr val="386750"/>
                </a:solidFill>
                <a:latin typeface="Arial" pitchFamily="34" charset="0"/>
                <a:cs typeface="Arial" pitchFamily="34" charset="0"/>
              </a:rPr>
              <a:t>mSv</a:t>
            </a:r>
            <a:r>
              <a:rPr lang="en-US" sz="2800" dirty="0">
                <a:solidFill>
                  <a:srgbClr val="386750"/>
                </a:solidFill>
                <a:latin typeface="Arial" pitchFamily="34" charset="0"/>
                <a:cs typeface="Arial" pitchFamily="34" charset="0"/>
              </a:rPr>
              <a:t> </a:t>
            </a:r>
            <a:r>
              <a:rPr lang="en-US" sz="2800" noProof="0" dirty="0" smtClean="0">
                <a:solidFill>
                  <a:srgbClr val="386750"/>
                </a:solidFill>
                <a:latin typeface="Arial" pitchFamily="34" charset="0"/>
                <a:cs typeface="Arial" pitchFamily="34" charset="0"/>
              </a:rPr>
              <a:t>a</a:t>
            </a:r>
            <a:r>
              <a:rPr lang="en-US" sz="2800" baseline="30000" noProof="0" dirty="0" smtClean="0">
                <a:solidFill>
                  <a:srgbClr val="386750"/>
                </a:solidFill>
                <a:latin typeface="Arial" pitchFamily="34" charset="0"/>
                <a:cs typeface="Arial" pitchFamily="34" charset="0"/>
              </a:rPr>
              <a:t>-1</a:t>
            </a:r>
            <a:r>
              <a:rPr lang="en-US" sz="2800" noProof="0" dirty="0" smtClean="0">
                <a:solidFill>
                  <a:srgbClr val="386750"/>
                </a:solidFill>
                <a:latin typeface="Arial" pitchFamily="34" charset="0"/>
                <a:cs typeface="Arial" pitchFamily="34" charset="0"/>
              </a:rPr>
              <a:t> vs. 20 </a:t>
            </a:r>
            <a:r>
              <a:rPr lang="en-US" sz="2800" noProof="0" dirty="0" err="1" smtClean="0">
                <a:solidFill>
                  <a:srgbClr val="386750"/>
                </a:solidFill>
                <a:latin typeface="Arial" pitchFamily="34" charset="0"/>
                <a:cs typeface="Arial" pitchFamily="34" charset="0"/>
              </a:rPr>
              <a:t>mSv</a:t>
            </a:r>
            <a:r>
              <a:rPr lang="en-US" sz="2800" dirty="0">
                <a:solidFill>
                  <a:srgbClr val="386750"/>
                </a:solidFill>
                <a:latin typeface="Arial" pitchFamily="34" charset="0"/>
                <a:cs typeface="Arial" pitchFamily="34" charset="0"/>
              </a:rPr>
              <a:t> </a:t>
            </a:r>
            <a:r>
              <a:rPr lang="en-US" sz="2800" noProof="0" dirty="0" smtClean="0">
                <a:solidFill>
                  <a:srgbClr val="386750"/>
                </a:solidFill>
                <a:latin typeface="Arial" pitchFamily="34" charset="0"/>
                <a:cs typeface="Arial" pitchFamily="34" charset="0"/>
              </a:rPr>
              <a:t>a</a:t>
            </a:r>
            <a:r>
              <a:rPr lang="en-US" sz="2800" baseline="30000" noProof="0" dirty="0" smtClean="0">
                <a:solidFill>
                  <a:srgbClr val="386750"/>
                </a:solidFill>
                <a:latin typeface="Arial" pitchFamily="34" charset="0"/>
                <a:cs typeface="Arial" pitchFamily="34" charset="0"/>
              </a:rPr>
              <a:t>-1</a:t>
            </a:r>
            <a:r>
              <a:rPr lang="en-US" sz="2800" noProof="0" dirty="0" smtClean="0">
                <a:solidFill>
                  <a:srgbClr val="386750"/>
                </a:solidFill>
                <a:latin typeface="Arial" pitchFamily="34" charset="0"/>
                <a:cs typeface="Arial" pitchFamily="34" charset="0"/>
              </a:rPr>
              <a:t> </a:t>
            </a:r>
          </a:p>
          <a:p>
            <a:pPr lvl="2">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ICRP / IAEA and the U.S.</a:t>
            </a:r>
          </a:p>
          <a:p>
            <a:pPr lvl="1">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“as low as possible”</a:t>
            </a:r>
          </a:p>
          <a:p>
            <a:pPr lvl="1">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“as low as reasonably achievable, economic 	and social factors being taken into account” – 	(ALARA)</a:t>
            </a:r>
          </a:p>
          <a:p>
            <a:pPr lvl="1">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“as low as reasonably practicable” – (ALARP) ?</a:t>
            </a:r>
          </a:p>
          <a:p>
            <a:pPr>
              <a:spcBef>
                <a:spcPct val="20000"/>
              </a:spcBef>
              <a:buFont typeface="Arial" pitchFamily="34" charset="0"/>
              <a:buChar char="•"/>
              <a:defRPr/>
            </a:pPr>
            <a:r>
              <a:rPr kumimoji="0" lang="en-US" sz="2800" b="0" i="0" u="none" strike="noStrike" kern="1200" cap="none" spc="0" normalizeH="0" noProof="0" dirty="0">
                <a:ln>
                  <a:noFill/>
                </a:ln>
                <a:solidFill>
                  <a:srgbClr val="386750"/>
                </a:solidFill>
                <a:effectLst/>
                <a:uLnTx/>
                <a:uFillTx/>
                <a:latin typeface="Arial" pitchFamily="34" charset="0"/>
                <a:cs typeface="Arial" pitchFamily="34" charset="0"/>
              </a:rPr>
              <a:t> </a:t>
            </a:r>
            <a:r>
              <a:rPr lang="en-US" sz="2800" noProof="0" dirty="0" smtClean="0">
                <a:solidFill>
                  <a:srgbClr val="386750"/>
                </a:solidFill>
                <a:latin typeface="Arial" pitchFamily="34" charset="0"/>
                <a:cs typeface="Arial" pitchFamily="34" charset="0"/>
              </a:rPr>
              <a:t>ALARA</a:t>
            </a:r>
          </a:p>
          <a:p>
            <a:pPr lvl="1">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has resulted in substantial decreases in 	individual doses</a:t>
            </a:r>
          </a:p>
          <a:p>
            <a:pPr lvl="1">
              <a:spcBef>
                <a:spcPct val="20000"/>
              </a:spcBef>
              <a:buFont typeface="Arial" pitchFamily="34" charset="0"/>
              <a:buChar char="•"/>
              <a:defRPr/>
            </a:pPr>
            <a:r>
              <a:rPr lang="en-US" sz="2800" noProof="0" dirty="0">
                <a:solidFill>
                  <a:srgbClr val="386750"/>
                </a:solidFill>
                <a:latin typeface="Arial" pitchFamily="34" charset="0"/>
                <a:cs typeface="Arial" pitchFamily="34" charset="0"/>
              </a:rPr>
              <a:t> </a:t>
            </a:r>
            <a:r>
              <a:rPr lang="en-US" sz="2800" noProof="0" dirty="0" smtClean="0">
                <a:solidFill>
                  <a:srgbClr val="386750"/>
                </a:solidFill>
                <a:latin typeface="Arial" pitchFamily="34" charset="0"/>
                <a:cs typeface="Arial" pitchFamily="34" charset="0"/>
              </a:rPr>
              <a:t>reduced situations where dose limits play major 	role in system of protection</a:t>
            </a:r>
          </a:p>
        </p:txBody>
      </p:sp>
      <p:sp>
        <p:nvSpPr>
          <p:cNvPr id="5" name="Rectangle 4"/>
          <p:cNvSpPr>
            <a:spLocks noGrp="1"/>
          </p:cNvSpPr>
          <p:nvPr/>
        </p:nvSpPr>
        <p:spPr bwMode="auto">
          <a:xfrm>
            <a:off x="0" y="609600"/>
            <a:ext cx="6400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dirty="0" smtClean="0">
                <a:solidFill>
                  <a:srgbClr val="FFFF00"/>
                </a:solidFill>
              </a:rPr>
              <a:t>Consolidate and Develop</a:t>
            </a:r>
          </a:p>
        </p:txBody>
      </p:sp>
    </p:spTree>
    <p:extLst>
      <p:ext uri="{BB962C8B-B14F-4D97-AF65-F5344CB8AC3E}">
        <p14:creationId xmlns:p14="http://schemas.microsoft.com/office/powerpoint/2010/main" val="3518157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1-2.tif"/>
          <p:cNvPicPr>
            <a:picLocks noChangeAspect="1"/>
          </p:cNvPicPr>
          <p:nvPr/>
        </p:nvPicPr>
        <p:blipFill>
          <a:blip r:embed="rId2" cstate="print"/>
          <a:stretch>
            <a:fillRect/>
          </a:stretch>
        </p:blipFill>
        <p:spPr>
          <a:xfrm>
            <a:off x="0" y="0"/>
            <a:ext cx="9144000" cy="6858000"/>
          </a:xfrm>
          <a:prstGeom prst="rect">
            <a:avLst/>
          </a:prstGeom>
        </p:spPr>
      </p:pic>
      <p:sp>
        <p:nvSpPr>
          <p:cNvPr id="3" name="Subtitle 2"/>
          <p:cNvSpPr txBox="1">
            <a:spLocks/>
          </p:cNvSpPr>
          <p:nvPr/>
        </p:nvSpPr>
        <p:spPr>
          <a:xfrm>
            <a:off x="685800" y="1371600"/>
            <a:ext cx="7391400" cy="4724400"/>
          </a:xfrm>
          <a:prstGeom prst="rect">
            <a:avLst/>
          </a:prstGeom>
        </p:spPr>
        <p:txBody>
          <a:bodyPr vert="horz" lIns="91440" tIns="45720" rIns="91440" bIns="45720" rtlCol="0">
            <a:normAutofit fontScale="70000" lnSpcReduction="2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386750"/>
                </a:solidFill>
                <a:latin typeface="Arial" pitchFamily="34" charset="0"/>
                <a:cs typeface="Arial" pitchFamily="34" charset="0"/>
              </a:rPr>
              <a:t> Why ICRP 103?</a:t>
            </a:r>
          </a:p>
          <a:p>
            <a:pPr lvl="1">
              <a:spcBef>
                <a:spcPct val="20000"/>
              </a:spcBef>
              <a:buFont typeface="Arial" pitchFamily="34" charset="0"/>
              <a:buChar char="•"/>
              <a:defRPr/>
            </a:pPr>
            <a:r>
              <a:rPr kumimoji="0" lang="en-US" sz="2800" b="0" i="0" u="none" strike="noStrike" kern="1200" cap="none" spc="0" normalizeH="0" noProof="0" dirty="0">
                <a:ln>
                  <a:noFill/>
                </a:ln>
                <a:solidFill>
                  <a:srgbClr val="386750"/>
                </a:solidFill>
                <a:effectLst/>
                <a:uLnTx/>
                <a:uFillTx/>
                <a:latin typeface="Arial" pitchFamily="34" charset="0"/>
                <a:cs typeface="Arial" pitchFamily="34" charset="0"/>
              </a:rPr>
              <a:t> </a:t>
            </a:r>
            <a:r>
              <a:rPr lang="en-US" sz="2800" dirty="0" smtClean="0">
                <a:solidFill>
                  <a:srgbClr val="386750"/>
                </a:solidFill>
                <a:latin typeface="Arial" pitchFamily="34" charset="0"/>
                <a:cs typeface="Arial" pitchFamily="34" charset="0"/>
              </a:rPr>
              <a:t>skepticism (international, stakeholder)</a:t>
            </a:r>
            <a:endParaRPr lang="en-US" sz="2800" noProof="0" dirty="0" smtClean="0">
              <a:solidFill>
                <a:srgbClr val="386750"/>
              </a:solidFill>
              <a:latin typeface="Arial" pitchFamily="34" charset="0"/>
              <a:cs typeface="Arial" pitchFamily="34" charset="0"/>
            </a:endParaRPr>
          </a:p>
          <a:p>
            <a:pPr lvl="2">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“improving protection?”</a:t>
            </a:r>
          </a:p>
          <a:p>
            <a:pPr lvl="2">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“new scientific basis?”</a:t>
            </a:r>
          </a:p>
          <a:p>
            <a:pPr lvl="2">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“change to dose limits?”</a:t>
            </a:r>
          </a:p>
          <a:p>
            <a:pPr>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Features</a:t>
            </a:r>
          </a:p>
          <a:p>
            <a:pPr lvl="1">
              <a:spcBef>
                <a:spcPct val="20000"/>
              </a:spcBef>
              <a:buFont typeface="Arial" pitchFamily="34" charset="0"/>
              <a:buChar char="•"/>
              <a:defRPr/>
            </a:pPr>
            <a:r>
              <a:rPr kumimoji="0" lang="en-US" sz="2800" b="0" i="0" u="none" strike="noStrike" kern="1200" cap="none" spc="0" normalizeH="0" noProof="0" dirty="0">
                <a:ln>
                  <a:noFill/>
                </a:ln>
                <a:solidFill>
                  <a:srgbClr val="386750"/>
                </a:solidFill>
                <a:effectLst/>
                <a:uLnTx/>
                <a:uFillTx/>
                <a:latin typeface="Arial" pitchFamily="34" charset="0"/>
                <a:cs typeface="Arial" pitchFamily="34" charset="0"/>
              </a:rPr>
              <a:t> </a:t>
            </a:r>
            <a:r>
              <a:rPr lang="en-US" sz="2800" dirty="0" smtClean="0">
                <a:solidFill>
                  <a:srgbClr val="386750"/>
                </a:solidFill>
                <a:latin typeface="Arial" pitchFamily="34" charset="0"/>
                <a:cs typeface="Arial" pitchFamily="34" charset="0"/>
              </a:rPr>
              <a:t>updated </a:t>
            </a:r>
            <a:r>
              <a:rPr lang="en-US" sz="2800" dirty="0" err="1" smtClean="0">
                <a:solidFill>
                  <a:srgbClr val="386750"/>
                </a:solidFill>
                <a:latin typeface="Arial" pitchFamily="34" charset="0"/>
                <a:cs typeface="Arial" pitchFamily="34" charset="0"/>
              </a:rPr>
              <a:t>w</a:t>
            </a:r>
            <a:r>
              <a:rPr lang="en-US" sz="2800" baseline="-25000" dirty="0" err="1" smtClean="0">
                <a:solidFill>
                  <a:srgbClr val="386750"/>
                </a:solidFill>
                <a:latin typeface="Arial" pitchFamily="34" charset="0"/>
                <a:cs typeface="Arial" pitchFamily="34" charset="0"/>
              </a:rPr>
              <a:t>R</a:t>
            </a:r>
            <a:r>
              <a:rPr lang="en-US" sz="2800" dirty="0" smtClean="0">
                <a:solidFill>
                  <a:srgbClr val="386750"/>
                </a:solidFill>
                <a:latin typeface="Arial" pitchFamily="34" charset="0"/>
                <a:cs typeface="Arial" pitchFamily="34" charset="0"/>
              </a:rPr>
              <a:t> and </a:t>
            </a:r>
            <a:r>
              <a:rPr lang="en-US" sz="2800" dirty="0" err="1" smtClean="0">
                <a:solidFill>
                  <a:srgbClr val="386750"/>
                </a:solidFill>
                <a:latin typeface="Arial" pitchFamily="34" charset="0"/>
                <a:cs typeface="Arial" pitchFamily="34" charset="0"/>
              </a:rPr>
              <a:t>w</a:t>
            </a:r>
            <a:r>
              <a:rPr lang="en-US" sz="2800" baseline="-25000" dirty="0" err="1" smtClean="0">
                <a:solidFill>
                  <a:srgbClr val="386750"/>
                </a:solidFill>
                <a:latin typeface="Arial" pitchFamily="34" charset="0"/>
                <a:cs typeface="Arial" pitchFamily="34" charset="0"/>
              </a:rPr>
              <a:t>T</a:t>
            </a:r>
            <a:r>
              <a:rPr lang="en-US" sz="2800" dirty="0" smtClean="0">
                <a:solidFill>
                  <a:srgbClr val="386750"/>
                </a:solidFill>
                <a:latin typeface="Arial" pitchFamily="34" charset="0"/>
                <a:cs typeface="Arial" pitchFamily="34" charset="0"/>
              </a:rPr>
              <a:t>, radiation detriment</a:t>
            </a:r>
            <a:endParaRPr lang="en-US" sz="2800" noProof="0" dirty="0" smtClean="0">
              <a:solidFill>
                <a:srgbClr val="386750"/>
              </a:solidFill>
              <a:latin typeface="Arial" pitchFamily="34" charset="0"/>
              <a:cs typeface="Arial" pitchFamily="34" charset="0"/>
            </a:endParaRPr>
          </a:p>
          <a:p>
            <a:pPr lvl="1">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maintaining 3 Fundamental Principles</a:t>
            </a:r>
          </a:p>
          <a:p>
            <a:pPr lvl="1">
              <a:spcBef>
                <a:spcPct val="20000"/>
              </a:spcBef>
              <a:buFont typeface="Arial" pitchFamily="34" charset="0"/>
              <a:buChar char="•"/>
              <a:defRPr/>
            </a:pPr>
            <a:r>
              <a:rPr lang="en-US" sz="2800" noProof="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evolution from process- to situation-based approach</a:t>
            </a:r>
          </a:p>
          <a:p>
            <a:pPr lvl="1">
              <a:spcBef>
                <a:spcPct val="20000"/>
              </a:spcBef>
              <a:buFont typeface="Arial" pitchFamily="34" charset="0"/>
              <a:buChar char="•"/>
              <a:defRPr/>
            </a:pPr>
            <a:r>
              <a:rPr lang="en-US" sz="2800" noProof="0" dirty="0">
                <a:solidFill>
                  <a:srgbClr val="386750"/>
                </a:solidFill>
                <a:latin typeface="Arial" pitchFamily="34" charset="0"/>
                <a:cs typeface="Arial" pitchFamily="34" charset="0"/>
              </a:rPr>
              <a:t> </a:t>
            </a:r>
            <a:r>
              <a:rPr lang="en-US" sz="2800" noProof="0" dirty="0" smtClean="0">
                <a:solidFill>
                  <a:srgbClr val="386750"/>
                </a:solidFill>
                <a:latin typeface="Arial" pitchFamily="34" charset="0"/>
                <a:cs typeface="Arial" pitchFamily="34" charset="0"/>
              </a:rPr>
              <a:t>maintaining individual dose limits in planned exposures</a:t>
            </a:r>
          </a:p>
          <a:p>
            <a:pPr lvl="1">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re-enforcing the principle of optimization; dose and risk 	constraints (planned) and reference levels (emergency 	or existing)</a:t>
            </a:r>
          </a:p>
          <a:p>
            <a:pPr lvl="1">
              <a:spcBef>
                <a:spcPct val="20000"/>
              </a:spcBef>
              <a:buFont typeface="Arial" pitchFamily="34" charset="0"/>
              <a:buChar char="•"/>
              <a:defRPr/>
            </a:pPr>
            <a:r>
              <a:rPr lang="en-US" sz="2800" noProof="0" dirty="0">
                <a:solidFill>
                  <a:srgbClr val="386750"/>
                </a:solidFill>
                <a:latin typeface="Arial" pitchFamily="34" charset="0"/>
                <a:cs typeface="Arial" pitchFamily="34" charset="0"/>
              </a:rPr>
              <a:t> </a:t>
            </a:r>
            <a:r>
              <a:rPr lang="en-US" sz="2800" noProof="0" dirty="0" smtClean="0">
                <a:solidFill>
                  <a:srgbClr val="386750"/>
                </a:solidFill>
                <a:latin typeface="Arial" pitchFamily="34" charset="0"/>
                <a:cs typeface="Arial" pitchFamily="34" charset="0"/>
              </a:rPr>
              <a:t>including approach for developing framework for 	protection of the environment</a:t>
            </a:r>
          </a:p>
        </p:txBody>
      </p:sp>
      <p:sp>
        <p:nvSpPr>
          <p:cNvPr id="5" name="Rectangle 4"/>
          <p:cNvSpPr>
            <a:spLocks noGrp="1"/>
          </p:cNvSpPr>
          <p:nvPr/>
        </p:nvSpPr>
        <p:spPr bwMode="auto">
          <a:xfrm>
            <a:off x="0" y="609600"/>
            <a:ext cx="6400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dirty="0" smtClean="0">
                <a:solidFill>
                  <a:srgbClr val="FFFF00"/>
                </a:solidFill>
              </a:rPr>
              <a:t>Consolidate &amp; Develop (II)</a:t>
            </a:r>
          </a:p>
        </p:txBody>
      </p:sp>
    </p:spTree>
    <p:extLst>
      <p:ext uri="{BB962C8B-B14F-4D97-AF65-F5344CB8AC3E}">
        <p14:creationId xmlns:p14="http://schemas.microsoft.com/office/powerpoint/2010/main" val="15951620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1-2.tif"/>
          <p:cNvPicPr>
            <a:picLocks noChangeAspect="1"/>
          </p:cNvPicPr>
          <p:nvPr/>
        </p:nvPicPr>
        <p:blipFill>
          <a:blip r:embed="rId2" cstate="print"/>
          <a:stretch>
            <a:fillRect/>
          </a:stretch>
        </p:blipFill>
        <p:spPr>
          <a:xfrm>
            <a:off x="0" y="0"/>
            <a:ext cx="9144000" cy="6858000"/>
          </a:xfrm>
          <a:prstGeom prst="rect">
            <a:avLst/>
          </a:prstGeom>
        </p:spPr>
      </p:pic>
      <p:sp>
        <p:nvSpPr>
          <p:cNvPr id="3" name="Subtitle 2"/>
          <p:cNvSpPr txBox="1">
            <a:spLocks/>
          </p:cNvSpPr>
          <p:nvPr/>
        </p:nvSpPr>
        <p:spPr>
          <a:xfrm>
            <a:off x="685800" y="1600200"/>
            <a:ext cx="7391400" cy="4191000"/>
          </a:xfrm>
          <a:prstGeom prst="rect">
            <a:avLst/>
          </a:prstGeom>
        </p:spPr>
        <p:txBody>
          <a:bodyPr vert="horz" lIns="91440" tIns="45720" rIns="91440" bIns="45720" rtlCol="0">
            <a:normAutofit fontScale="92500" lnSpcReduction="2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386750"/>
                </a:solidFill>
                <a:latin typeface="Arial" pitchFamily="34" charset="0"/>
                <a:cs typeface="Arial" pitchFamily="34" charset="0"/>
              </a:rPr>
              <a:t> Scope of ICRP 103</a:t>
            </a:r>
          </a:p>
          <a:p>
            <a:pPr lvl="1">
              <a:spcBef>
                <a:spcPct val="20000"/>
              </a:spcBef>
              <a:buFont typeface="Arial" pitchFamily="34" charset="0"/>
              <a:buChar char="•"/>
              <a:defRPr/>
            </a:pPr>
            <a:r>
              <a:rPr kumimoji="0" lang="en-US" sz="2800" b="0" i="0" u="none" strike="noStrike" kern="1200" cap="none" spc="0" normalizeH="0" noProof="0" dirty="0">
                <a:ln>
                  <a:noFill/>
                </a:ln>
                <a:solidFill>
                  <a:srgbClr val="386750"/>
                </a:solidFill>
                <a:effectLst/>
                <a:uLnTx/>
                <a:uFillTx/>
                <a:latin typeface="Arial" pitchFamily="34" charset="0"/>
                <a:cs typeface="Arial" pitchFamily="34" charset="0"/>
              </a:rPr>
              <a:t> </a:t>
            </a:r>
            <a:r>
              <a:rPr lang="en-US" sz="2800" noProof="0" dirty="0" smtClean="0">
                <a:solidFill>
                  <a:srgbClr val="386750"/>
                </a:solidFill>
                <a:latin typeface="Arial" pitchFamily="34" charset="0"/>
                <a:cs typeface="Arial" pitchFamily="34" charset="0"/>
              </a:rPr>
              <a:t>system of radiological protection applies</a:t>
            </a:r>
            <a:endParaRPr lang="en-US" sz="2800" dirty="0" smtClean="0">
              <a:solidFill>
                <a:srgbClr val="386750"/>
              </a:solidFill>
              <a:latin typeface="Arial" pitchFamily="34" charset="0"/>
              <a:cs typeface="Arial" pitchFamily="34" charset="0"/>
            </a:endParaRPr>
          </a:p>
          <a:p>
            <a:pPr lvl="2">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to all exposures to ionizing radiation, 	regardless of size and origin</a:t>
            </a:r>
          </a:p>
          <a:p>
            <a:pPr lvl="2">
              <a:spcBef>
                <a:spcPct val="20000"/>
              </a:spcBef>
              <a:buFont typeface="Arial" pitchFamily="34" charset="0"/>
              <a:buChar char="•"/>
              <a:defRPr/>
            </a:pPr>
            <a:r>
              <a:rPr kumimoji="0" lang="en-US" sz="2800" b="0" i="0" u="none" strike="noStrike" kern="1200" cap="none" spc="0" normalizeH="0" noProof="0" dirty="0">
                <a:ln>
                  <a:noFill/>
                </a:ln>
                <a:solidFill>
                  <a:srgbClr val="386750"/>
                </a:solidFill>
                <a:effectLst/>
                <a:uLnTx/>
                <a:uFillTx/>
                <a:latin typeface="Arial" pitchFamily="34" charset="0"/>
                <a:cs typeface="Arial" pitchFamily="34" charset="0"/>
              </a:rPr>
              <a:t> </a:t>
            </a:r>
            <a:r>
              <a:rPr lang="en-US" sz="2800" noProof="0" dirty="0" smtClean="0">
                <a:solidFill>
                  <a:srgbClr val="386750"/>
                </a:solidFill>
                <a:latin typeface="Arial" pitchFamily="34" charset="0"/>
                <a:cs typeface="Arial" pitchFamily="34" charset="0"/>
              </a:rPr>
              <a:t>however, source of exposure or 	pathways leading to dose must be 	amenable to control</a:t>
            </a:r>
          </a:p>
          <a:p>
            <a:pPr lvl="2">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excluded, if deemed not amenable to 	control with regulatory instruments</a:t>
            </a:r>
          </a:p>
          <a:p>
            <a:pPr lvl="2">
              <a:spcBef>
                <a:spcPct val="20000"/>
              </a:spcBef>
              <a:buFont typeface="Arial" pitchFamily="34" charset="0"/>
              <a:buChar char="•"/>
              <a:defRPr/>
            </a:pPr>
            <a:r>
              <a:rPr lang="en-US" sz="2800" noProof="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exempted, where controls are regarded 	as unwarranted</a:t>
            </a:r>
            <a:endParaRPr lang="en-US" sz="2800" noProof="0" dirty="0" smtClean="0">
              <a:solidFill>
                <a:srgbClr val="386750"/>
              </a:solidFill>
              <a:latin typeface="Arial" pitchFamily="34" charset="0"/>
              <a:cs typeface="Arial" pitchFamily="34" charset="0"/>
            </a:endParaRPr>
          </a:p>
        </p:txBody>
      </p:sp>
      <p:sp>
        <p:nvSpPr>
          <p:cNvPr id="5" name="Rectangle 4"/>
          <p:cNvSpPr>
            <a:spLocks noGrp="1"/>
          </p:cNvSpPr>
          <p:nvPr/>
        </p:nvSpPr>
        <p:spPr bwMode="auto">
          <a:xfrm>
            <a:off x="0" y="609600"/>
            <a:ext cx="6400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dirty="0" smtClean="0">
                <a:solidFill>
                  <a:srgbClr val="FFFF00"/>
                </a:solidFill>
              </a:rPr>
              <a:t>Consolidate &amp; Develop (III)</a:t>
            </a:r>
          </a:p>
        </p:txBody>
      </p:sp>
    </p:spTree>
    <p:extLst>
      <p:ext uri="{BB962C8B-B14F-4D97-AF65-F5344CB8AC3E}">
        <p14:creationId xmlns:p14="http://schemas.microsoft.com/office/powerpoint/2010/main" val="1555973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1-2.tif"/>
          <p:cNvPicPr>
            <a:picLocks noChangeAspect="1"/>
          </p:cNvPicPr>
          <p:nvPr/>
        </p:nvPicPr>
        <p:blipFill>
          <a:blip r:embed="rId2" cstate="print"/>
          <a:stretch>
            <a:fillRect/>
          </a:stretch>
        </p:blipFill>
        <p:spPr>
          <a:xfrm>
            <a:off x="0" y="0"/>
            <a:ext cx="9144000" cy="6858000"/>
          </a:xfrm>
          <a:prstGeom prst="rect">
            <a:avLst/>
          </a:prstGeom>
        </p:spPr>
      </p:pic>
      <p:sp>
        <p:nvSpPr>
          <p:cNvPr id="3" name="Subtitle 2"/>
          <p:cNvSpPr txBox="1">
            <a:spLocks/>
          </p:cNvSpPr>
          <p:nvPr/>
        </p:nvSpPr>
        <p:spPr>
          <a:xfrm>
            <a:off x="685800" y="1600200"/>
            <a:ext cx="7391400" cy="4191000"/>
          </a:xfrm>
          <a:prstGeom prst="rect">
            <a:avLst/>
          </a:prstGeom>
        </p:spPr>
        <p:txBody>
          <a:bodyPr vert="horz" lIns="91440" tIns="45720" rIns="91440" bIns="45720" rtlCol="0">
            <a:normAutofit fontScale="85000" lnSpcReduction="2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386750"/>
                </a:solidFill>
                <a:latin typeface="Arial" pitchFamily="34" charset="0"/>
                <a:cs typeface="Arial" pitchFamily="34" charset="0"/>
              </a:rPr>
              <a:t> Characterization of possible exposure situations</a:t>
            </a:r>
          </a:p>
          <a:p>
            <a:pPr>
              <a:spcBef>
                <a:spcPct val="20000"/>
              </a:spcBef>
              <a:buFont typeface="Arial" pitchFamily="34" charset="0"/>
              <a:buChar char="•"/>
              <a:defRPr/>
            </a:pPr>
            <a:r>
              <a:rPr kumimoji="0" lang="en-US" sz="2800" b="0" i="0" u="none" strike="noStrike" kern="1200" cap="none" spc="0" normalizeH="0" noProof="0" dirty="0">
                <a:ln>
                  <a:noFill/>
                </a:ln>
                <a:solidFill>
                  <a:srgbClr val="386750"/>
                </a:solidFill>
                <a:effectLst/>
                <a:uLnTx/>
                <a:uFillTx/>
                <a:latin typeface="Arial" pitchFamily="34" charset="0"/>
                <a:cs typeface="Arial" pitchFamily="34" charset="0"/>
              </a:rPr>
              <a:t> </a:t>
            </a:r>
            <a:r>
              <a:rPr lang="en-US" sz="2800" dirty="0" smtClean="0">
                <a:solidFill>
                  <a:srgbClr val="386750"/>
                </a:solidFill>
                <a:latin typeface="Arial" pitchFamily="34" charset="0"/>
                <a:cs typeface="Arial" pitchFamily="34" charset="0"/>
              </a:rPr>
              <a:t>Classification of types of exposure</a:t>
            </a:r>
          </a:p>
          <a:p>
            <a:pPr>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Identification of exposed individuals</a:t>
            </a:r>
          </a:p>
          <a:p>
            <a:pPr>
              <a:spcBef>
                <a:spcPct val="20000"/>
              </a:spcBef>
              <a:buFont typeface="Arial" pitchFamily="34" charset="0"/>
              <a:buChar char="•"/>
              <a:defRPr/>
            </a:pPr>
            <a:r>
              <a:rPr kumimoji="0" lang="en-US" sz="2800" b="0" i="0" u="none" strike="noStrike" kern="1200" cap="none" spc="0" normalizeH="0" noProof="0" dirty="0">
                <a:ln>
                  <a:noFill/>
                </a:ln>
                <a:solidFill>
                  <a:srgbClr val="386750"/>
                </a:solidFill>
                <a:effectLst/>
                <a:uLnTx/>
                <a:uFillTx/>
                <a:latin typeface="Arial" pitchFamily="34" charset="0"/>
                <a:cs typeface="Arial" pitchFamily="34" charset="0"/>
              </a:rPr>
              <a:t> </a:t>
            </a:r>
            <a:r>
              <a:rPr lang="en-US" sz="2800" dirty="0" smtClean="0">
                <a:solidFill>
                  <a:srgbClr val="386750"/>
                </a:solidFill>
                <a:latin typeface="Arial" pitchFamily="34" charset="0"/>
                <a:cs typeface="Arial" pitchFamily="34" charset="0"/>
              </a:rPr>
              <a:t>Categorization of types of assessment</a:t>
            </a:r>
            <a:endParaRPr lang="en-US" sz="2800" noProof="0" dirty="0" smtClean="0">
              <a:solidFill>
                <a:srgbClr val="386750"/>
              </a:solidFill>
              <a:latin typeface="Arial" pitchFamily="34" charset="0"/>
              <a:cs typeface="Arial" pitchFamily="34" charset="0"/>
            </a:endParaRPr>
          </a:p>
          <a:p>
            <a:pPr lvl="1">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source-related</a:t>
            </a:r>
          </a:p>
          <a:p>
            <a:pPr lvl="1">
              <a:spcBef>
                <a:spcPct val="20000"/>
              </a:spcBef>
              <a:buFont typeface="Arial" pitchFamily="34" charset="0"/>
              <a:buChar char="•"/>
              <a:defRPr/>
            </a:pPr>
            <a:r>
              <a:rPr lang="en-US" sz="2800" noProof="0" dirty="0">
                <a:solidFill>
                  <a:srgbClr val="386750"/>
                </a:solidFill>
                <a:latin typeface="Arial" pitchFamily="34" charset="0"/>
                <a:cs typeface="Arial" pitchFamily="34" charset="0"/>
              </a:rPr>
              <a:t> </a:t>
            </a:r>
            <a:r>
              <a:rPr lang="en-US" sz="2800" noProof="0" dirty="0" smtClean="0">
                <a:solidFill>
                  <a:srgbClr val="386750"/>
                </a:solidFill>
                <a:latin typeface="Arial" pitchFamily="34" charset="0"/>
                <a:cs typeface="Arial" pitchFamily="34" charset="0"/>
              </a:rPr>
              <a:t>individual-related</a:t>
            </a:r>
          </a:p>
          <a:p>
            <a:pPr>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Precise formulation of the Principles of Protection</a:t>
            </a:r>
          </a:p>
          <a:p>
            <a:pPr>
              <a:spcBef>
                <a:spcPct val="20000"/>
              </a:spcBef>
              <a:buFont typeface="Arial" pitchFamily="34" charset="0"/>
              <a:buChar char="•"/>
              <a:defRPr/>
            </a:pPr>
            <a:r>
              <a:rPr lang="en-US" sz="2800" noProof="0" dirty="0">
                <a:solidFill>
                  <a:srgbClr val="386750"/>
                </a:solidFill>
                <a:latin typeface="Arial" pitchFamily="34" charset="0"/>
                <a:cs typeface="Arial" pitchFamily="34" charset="0"/>
              </a:rPr>
              <a:t> </a:t>
            </a:r>
            <a:r>
              <a:rPr lang="en-US" sz="2800" noProof="0" dirty="0" smtClean="0">
                <a:solidFill>
                  <a:srgbClr val="386750"/>
                </a:solidFill>
                <a:latin typeface="Arial" pitchFamily="34" charset="0"/>
                <a:cs typeface="Arial" pitchFamily="34" charset="0"/>
              </a:rPr>
              <a:t>Level of individual doses which require protective 	actions</a:t>
            </a:r>
          </a:p>
          <a:p>
            <a:pPr>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Conditions for the safety of radiation sources, 	including security, requirements for 	emergency preparedness and response</a:t>
            </a:r>
            <a:endParaRPr lang="en-US" sz="2800" noProof="0" dirty="0" smtClean="0">
              <a:solidFill>
                <a:srgbClr val="386750"/>
              </a:solidFill>
              <a:latin typeface="Arial" pitchFamily="34" charset="0"/>
              <a:cs typeface="Arial" pitchFamily="34" charset="0"/>
            </a:endParaRPr>
          </a:p>
        </p:txBody>
      </p:sp>
      <p:sp>
        <p:nvSpPr>
          <p:cNvPr id="5" name="Rectangle 4"/>
          <p:cNvSpPr>
            <a:spLocks noGrp="1"/>
          </p:cNvSpPr>
          <p:nvPr/>
        </p:nvSpPr>
        <p:spPr bwMode="auto">
          <a:xfrm>
            <a:off x="0" y="609600"/>
            <a:ext cx="6400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dirty="0" smtClean="0">
                <a:solidFill>
                  <a:srgbClr val="FFFF00"/>
                </a:solidFill>
              </a:rPr>
              <a:t>System of Protection</a:t>
            </a:r>
          </a:p>
        </p:txBody>
      </p:sp>
    </p:spTree>
    <p:extLst>
      <p:ext uri="{BB962C8B-B14F-4D97-AF65-F5344CB8AC3E}">
        <p14:creationId xmlns:p14="http://schemas.microsoft.com/office/powerpoint/2010/main" val="130633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1-2.tif"/>
          <p:cNvPicPr>
            <a:picLocks noChangeAspect="1"/>
          </p:cNvPicPr>
          <p:nvPr/>
        </p:nvPicPr>
        <p:blipFill>
          <a:blip r:embed="rId2" cstate="print"/>
          <a:stretch>
            <a:fillRect/>
          </a:stretch>
        </p:blipFill>
        <p:spPr>
          <a:xfrm>
            <a:off x="0" y="0"/>
            <a:ext cx="9144000" cy="6858000"/>
          </a:xfrm>
          <a:prstGeom prst="rect">
            <a:avLst/>
          </a:prstGeom>
        </p:spPr>
      </p:pic>
      <p:sp>
        <p:nvSpPr>
          <p:cNvPr id="3" name="Subtitle 2"/>
          <p:cNvSpPr txBox="1">
            <a:spLocks/>
          </p:cNvSpPr>
          <p:nvPr/>
        </p:nvSpPr>
        <p:spPr>
          <a:xfrm>
            <a:off x="685800" y="1600200"/>
            <a:ext cx="7391400" cy="4343400"/>
          </a:xfrm>
          <a:prstGeom prst="rect">
            <a:avLst/>
          </a:prstGeom>
        </p:spPr>
        <p:txBody>
          <a:bodyPr vert="horz" lIns="91440" tIns="45720" rIns="91440" bIns="45720" rtlCol="0">
            <a:normAutofit fontScale="70000" lnSpcReduction="2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386750"/>
                </a:solidFill>
                <a:latin typeface="Arial" pitchFamily="34" charset="0"/>
                <a:cs typeface="Arial" pitchFamily="34" charset="0"/>
              </a:rPr>
              <a:t> Review of biological and epidemiological information on health 	risks</a:t>
            </a:r>
          </a:p>
          <a:p>
            <a:pPr lvl="1">
              <a:spcBef>
                <a:spcPct val="20000"/>
              </a:spcBef>
              <a:buFont typeface="Arial" pitchFamily="34" charset="0"/>
              <a:buChar char="•"/>
              <a:defRPr/>
            </a:pPr>
            <a:r>
              <a:rPr kumimoji="0" lang="en-US" sz="2800" b="0" i="0" u="none" strike="noStrike" kern="1200" cap="none" spc="0" normalizeH="0" noProof="0" dirty="0">
                <a:ln>
                  <a:noFill/>
                </a:ln>
                <a:solidFill>
                  <a:srgbClr val="386750"/>
                </a:solidFill>
                <a:effectLst/>
                <a:uLnTx/>
                <a:uFillTx/>
                <a:latin typeface="Arial" pitchFamily="34" charset="0"/>
                <a:cs typeface="Arial" pitchFamily="34" charset="0"/>
              </a:rPr>
              <a:t> </a:t>
            </a:r>
            <a:r>
              <a:rPr lang="en-US" sz="2800" dirty="0" smtClean="0">
                <a:solidFill>
                  <a:srgbClr val="386750"/>
                </a:solidFill>
                <a:latin typeface="Arial" pitchFamily="34" charset="0"/>
                <a:cs typeface="Arial" pitchFamily="34" charset="0"/>
              </a:rPr>
              <a:t>distribution of relative risks for different organs or tissues; 	most notably for breast cancer and hereditary effects</a:t>
            </a:r>
          </a:p>
          <a:p>
            <a:pPr lvl="1">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assuming LNT: combined detriment still </a:t>
            </a:r>
            <a:r>
              <a:rPr lang="en-US" sz="2800" dirty="0" smtClean="0">
                <a:solidFill>
                  <a:srgbClr val="386750"/>
                </a:solidFill>
                <a:latin typeface="Arial" pitchFamily="34" charset="0"/>
                <a:cs typeface="Arial" pitchFamily="34" charset="0"/>
                <a:sym typeface="Symbol"/>
              </a:rPr>
              <a:t></a:t>
            </a:r>
            <a:r>
              <a:rPr lang="en-US" sz="2800" dirty="0" smtClean="0">
                <a:solidFill>
                  <a:srgbClr val="386750"/>
                </a:solidFill>
                <a:latin typeface="Arial" pitchFamily="34" charset="0"/>
                <a:cs typeface="Arial" pitchFamily="34" charset="0"/>
              </a:rPr>
              <a:t> 5 % Sv</a:t>
            </a:r>
            <a:r>
              <a:rPr lang="en-US" sz="2800" baseline="30000" dirty="0" smtClean="0">
                <a:solidFill>
                  <a:srgbClr val="386750"/>
                </a:solidFill>
                <a:latin typeface="Arial" pitchFamily="34" charset="0"/>
                <a:cs typeface="Arial" pitchFamily="34" charset="0"/>
              </a:rPr>
              <a:t>-1</a:t>
            </a:r>
            <a:r>
              <a:rPr lang="en-US" sz="2800" dirty="0" smtClean="0">
                <a:solidFill>
                  <a:srgbClr val="386750"/>
                </a:solidFill>
                <a:latin typeface="Arial" pitchFamily="34" charset="0"/>
                <a:cs typeface="Arial" pitchFamily="34" charset="0"/>
              </a:rPr>
              <a:t> </a:t>
            </a:r>
          </a:p>
          <a:p>
            <a:pPr lvl="1">
              <a:spcBef>
                <a:spcPct val="20000"/>
              </a:spcBef>
              <a:buFont typeface="Arial" pitchFamily="34" charset="0"/>
              <a:buChar char="•"/>
              <a:defRPr/>
            </a:pPr>
            <a:r>
              <a:rPr kumimoji="0" lang="en-US" sz="2800" b="0" i="0" u="none" strike="noStrike" kern="1200" cap="none" spc="0" normalizeH="0" noProof="0" dirty="0">
                <a:ln>
                  <a:noFill/>
                </a:ln>
                <a:solidFill>
                  <a:srgbClr val="386750"/>
                </a:solidFill>
                <a:effectLst/>
                <a:uLnTx/>
                <a:uFillTx/>
                <a:latin typeface="Arial" pitchFamily="34" charset="0"/>
                <a:cs typeface="Arial" pitchFamily="34" charset="0"/>
              </a:rPr>
              <a:t> </a:t>
            </a:r>
            <a:r>
              <a:rPr lang="en-US" sz="2800" dirty="0" smtClean="0">
                <a:solidFill>
                  <a:srgbClr val="386750"/>
                </a:solidFill>
                <a:latin typeface="Arial" pitchFamily="34" charset="0"/>
                <a:cs typeface="Arial" pitchFamily="34" charset="0"/>
              </a:rPr>
              <a:t>DDREF unchanged at 2</a:t>
            </a:r>
            <a:endParaRPr lang="en-US" sz="2800" noProof="0" dirty="0" smtClean="0">
              <a:solidFill>
                <a:srgbClr val="386750"/>
              </a:solidFill>
              <a:latin typeface="Arial" pitchFamily="34" charset="0"/>
              <a:cs typeface="Arial" pitchFamily="34" charset="0"/>
            </a:endParaRPr>
          </a:p>
          <a:p>
            <a:pPr lvl="1">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prenatal exposure</a:t>
            </a:r>
          </a:p>
          <a:p>
            <a:pPr lvl="2">
              <a:spcBef>
                <a:spcPct val="20000"/>
              </a:spcBef>
              <a:buFont typeface="Arial" pitchFamily="34" charset="0"/>
              <a:buChar char="•"/>
              <a:defRPr/>
            </a:pPr>
            <a:r>
              <a:rPr lang="en-US" sz="2800" noProof="0" dirty="0">
                <a:solidFill>
                  <a:srgbClr val="386750"/>
                </a:solidFill>
                <a:latin typeface="Arial" pitchFamily="34" charset="0"/>
                <a:cs typeface="Arial" pitchFamily="34" charset="0"/>
              </a:rPr>
              <a:t> </a:t>
            </a:r>
            <a:r>
              <a:rPr lang="en-US" sz="2800" noProof="0" dirty="0" smtClean="0">
                <a:solidFill>
                  <a:srgbClr val="386750"/>
                </a:solidFill>
                <a:latin typeface="Arial" pitchFamily="34" charset="0"/>
                <a:cs typeface="Arial" pitchFamily="34" charset="0"/>
              </a:rPr>
              <a:t>cancer risk similar to irradiation in early childhood</a:t>
            </a:r>
          </a:p>
          <a:p>
            <a:pPr lvl="2">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threshold for induction of malformations and severe 	mental retardation</a:t>
            </a:r>
          </a:p>
          <a:p>
            <a:pPr lvl="1">
              <a:spcBef>
                <a:spcPct val="20000"/>
              </a:spcBef>
              <a:buFont typeface="Arial" pitchFamily="34" charset="0"/>
              <a:buChar char="•"/>
              <a:defRPr/>
            </a:pPr>
            <a:r>
              <a:rPr lang="en-US" sz="2800" noProof="0" dirty="0">
                <a:solidFill>
                  <a:srgbClr val="386750"/>
                </a:solidFill>
                <a:latin typeface="Arial" pitchFamily="34" charset="0"/>
                <a:cs typeface="Arial" pitchFamily="34" charset="0"/>
              </a:rPr>
              <a:t> </a:t>
            </a:r>
            <a:r>
              <a:rPr lang="en-US" sz="2800" dirty="0">
                <a:solidFill>
                  <a:srgbClr val="386750"/>
                </a:solidFill>
                <a:latin typeface="Arial" pitchFamily="34" charset="0"/>
                <a:cs typeface="Arial" pitchFamily="34" charset="0"/>
              </a:rPr>
              <a:t>r</a:t>
            </a:r>
            <a:r>
              <a:rPr lang="en-US" sz="2800" noProof="0" dirty="0" err="1" smtClean="0">
                <a:solidFill>
                  <a:srgbClr val="386750"/>
                </a:solidFill>
                <a:latin typeface="Arial" pitchFamily="34" charset="0"/>
                <a:cs typeface="Arial" pitchFamily="34" charset="0"/>
              </a:rPr>
              <a:t>etention</a:t>
            </a:r>
            <a:r>
              <a:rPr lang="en-US" sz="2800" noProof="0" dirty="0" smtClean="0">
                <a:solidFill>
                  <a:srgbClr val="386750"/>
                </a:solidFill>
                <a:latin typeface="Arial" pitchFamily="34" charset="0"/>
                <a:cs typeface="Arial" pitchFamily="34" charset="0"/>
              </a:rPr>
              <a:t> of dose limits for effective and equivalent dose</a:t>
            </a:r>
          </a:p>
          <a:p>
            <a:pPr lvl="2">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further information and revision might be needed (i.e., 	eye)</a:t>
            </a:r>
          </a:p>
          <a:p>
            <a:pPr lvl="1">
              <a:spcBef>
                <a:spcPct val="20000"/>
              </a:spcBef>
              <a:buFont typeface="Arial" pitchFamily="34" charset="0"/>
              <a:buChar char="•"/>
              <a:defRPr/>
            </a:pPr>
            <a:r>
              <a:rPr lang="en-US" sz="2800" noProof="0" dirty="0">
                <a:solidFill>
                  <a:srgbClr val="386750"/>
                </a:solidFill>
                <a:latin typeface="Arial" pitchFamily="34" charset="0"/>
                <a:cs typeface="Arial" pitchFamily="34" charset="0"/>
              </a:rPr>
              <a:t> </a:t>
            </a:r>
            <a:r>
              <a:rPr lang="en-US" sz="2800" noProof="0" dirty="0" smtClean="0">
                <a:solidFill>
                  <a:srgbClr val="386750"/>
                </a:solidFill>
                <a:latin typeface="Arial" pitchFamily="34" charset="0"/>
                <a:cs typeface="Arial" pitchFamily="34" charset="0"/>
              </a:rPr>
              <a:t>data on possible non-cancer diseases insufficient</a:t>
            </a:r>
          </a:p>
        </p:txBody>
      </p:sp>
      <p:sp>
        <p:nvSpPr>
          <p:cNvPr id="5" name="Rectangle 4"/>
          <p:cNvSpPr>
            <a:spLocks noGrp="1"/>
          </p:cNvSpPr>
          <p:nvPr/>
        </p:nvSpPr>
        <p:spPr bwMode="auto">
          <a:xfrm>
            <a:off x="0" y="609600"/>
            <a:ext cx="6400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dirty="0" smtClean="0">
                <a:solidFill>
                  <a:srgbClr val="FFFF00"/>
                </a:solidFill>
              </a:rPr>
              <a:t>Scientific Basis</a:t>
            </a:r>
          </a:p>
        </p:txBody>
      </p:sp>
    </p:spTree>
    <p:extLst>
      <p:ext uri="{BB962C8B-B14F-4D97-AF65-F5344CB8AC3E}">
        <p14:creationId xmlns:p14="http://schemas.microsoft.com/office/powerpoint/2010/main" val="1335943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1-2.tif"/>
          <p:cNvPicPr>
            <a:picLocks noChangeAspect="1"/>
          </p:cNvPicPr>
          <p:nvPr/>
        </p:nvPicPr>
        <p:blipFill>
          <a:blip r:embed="rId2" cstate="print"/>
          <a:stretch>
            <a:fillRect/>
          </a:stretch>
        </p:blipFill>
        <p:spPr>
          <a:xfrm>
            <a:off x="0" y="0"/>
            <a:ext cx="9144000" cy="6858000"/>
          </a:xfrm>
          <a:prstGeom prst="rect">
            <a:avLst/>
          </a:prstGeom>
        </p:spPr>
      </p:pic>
      <p:sp>
        <p:nvSpPr>
          <p:cNvPr id="3" name="Subtitle 2"/>
          <p:cNvSpPr txBox="1">
            <a:spLocks/>
          </p:cNvSpPr>
          <p:nvPr/>
        </p:nvSpPr>
        <p:spPr>
          <a:xfrm>
            <a:off x="685800" y="1600200"/>
            <a:ext cx="7391400" cy="4495800"/>
          </a:xfrm>
          <a:prstGeom prst="rect">
            <a:avLst/>
          </a:prstGeom>
        </p:spPr>
        <p:txBody>
          <a:bodyPr vert="horz" lIns="91440" tIns="45720" rIns="91440" bIns="45720" rtlCol="0">
            <a:normAutofit fontScale="85000" lnSpcReduction="2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386750"/>
                </a:solidFill>
                <a:latin typeface="Arial" pitchFamily="34" charset="0"/>
                <a:cs typeface="Arial" pitchFamily="34" charset="0"/>
              </a:rPr>
              <a:t> No fundamental changes to the system of radiation 	protection needed (ICRP 60)</a:t>
            </a:r>
          </a:p>
          <a:p>
            <a:pPr>
              <a:spcBef>
                <a:spcPct val="20000"/>
              </a:spcBef>
              <a:buFont typeface="Arial" pitchFamily="34" charset="0"/>
              <a:buChar char="•"/>
              <a:defRPr/>
            </a:pPr>
            <a:r>
              <a:rPr kumimoji="0" lang="en-US" sz="2800" b="0" i="0" u="none" strike="noStrike" kern="1200" cap="none" spc="0" normalizeH="0" noProof="0" dirty="0">
                <a:ln>
                  <a:noFill/>
                </a:ln>
                <a:solidFill>
                  <a:srgbClr val="386750"/>
                </a:solidFill>
                <a:effectLst/>
                <a:uLnTx/>
                <a:uFillTx/>
                <a:latin typeface="Arial" pitchFamily="34" charset="0"/>
                <a:cs typeface="Arial" pitchFamily="34" charset="0"/>
              </a:rPr>
              <a:t> </a:t>
            </a:r>
            <a:r>
              <a:rPr lang="en-US" sz="2800" noProof="0" dirty="0" smtClean="0">
                <a:solidFill>
                  <a:srgbClr val="386750"/>
                </a:solidFill>
                <a:latin typeface="Arial" pitchFamily="34" charset="0"/>
                <a:cs typeface="Arial" pitchFamily="34" charset="0"/>
              </a:rPr>
              <a:t>Numerical recommendations (ICRP 60) mostly 	remain valid</a:t>
            </a:r>
            <a:endParaRPr lang="en-US" sz="2800" dirty="0" smtClean="0">
              <a:solidFill>
                <a:srgbClr val="386750"/>
              </a:solidFill>
              <a:latin typeface="Arial" pitchFamily="34" charset="0"/>
              <a:cs typeface="Arial" pitchFamily="34" charset="0"/>
            </a:endParaRPr>
          </a:p>
          <a:p>
            <a:pPr>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ICRP 103 should not imply major changes to 	radiation protection regulations (if based on 	ICRP 60 and subsequent policy guidance 	documents)</a:t>
            </a:r>
          </a:p>
          <a:p>
            <a:pPr>
              <a:spcBef>
                <a:spcPct val="20000"/>
              </a:spcBef>
              <a:buFont typeface="Arial" pitchFamily="34" charset="0"/>
              <a:buChar char="•"/>
              <a:defRPr/>
            </a:pPr>
            <a:r>
              <a:rPr lang="en-US" sz="2800" noProof="0" dirty="0">
                <a:solidFill>
                  <a:srgbClr val="386750"/>
                </a:solidFill>
                <a:latin typeface="Arial" pitchFamily="34" charset="0"/>
                <a:cs typeface="Arial" pitchFamily="34" charset="0"/>
              </a:rPr>
              <a:t> </a:t>
            </a:r>
            <a:r>
              <a:rPr lang="en-US" sz="2800" noProof="0" dirty="0" smtClean="0">
                <a:solidFill>
                  <a:srgbClr val="386750"/>
                </a:solidFill>
                <a:latin typeface="Arial" pitchFamily="34" charset="0"/>
                <a:cs typeface="Arial" pitchFamily="34" charset="0"/>
              </a:rPr>
              <a:t>LNT still basis for summation of doses from external 	exposure and intake of radionuclides</a:t>
            </a:r>
          </a:p>
          <a:p>
            <a:pPr>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Doses are calculated using reference 	computational phantoms; effective dose 	calculated to Reference Person not an 	individual</a:t>
            </a:r>
          </a:p>
        </p:txBody>
      </p:sp>
      <p:sp>
        <p:nvSpPr>
          <p:cNvPr id="5" name="Rectangle 4"/>
          <p:cNvSpPr>
            <a:spLocks noGrp="1"/>
          </p:cNvSpPr>
          <p:nvPr/>
        </p:nvSpPr>
        <p:spPr bwMode="auto">
          <a:xfrm>
            <a:off x="0" y="609600"/>
            <a:ext cx="6400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dirty="0" smtClean="0">
                <a:solidFill>
                  <a:srgbClr val="FFFF00"/>
                </a:solidFill>
              </a:rPr>
              <a:t>ICRP Conclusions</a:t>
            </a:r>
          </a:p>
        </p:txBody>
      </p:sp>
    </p:spTree>
    <p:extLst>
      <p:ext uri="{BB962C8B-B14F-4D97-AF65-F5344CB8AC3E}">
        <p14:creationId xmlns:p14="http://schemas.microsoft.com/office/powerpoint/2010/main" val="1569070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1-2.tif"/>
          <p:cNvPicPr>
            <a:picLocks noChangeAspect="1"/>
          </p:cNvPicPr>
          <p:nvPr/>
        </p:nvPicPr>
        <p:blipFill>
          <a:blip r:embed="rId2" cstate="print"/>
          <a:stretch>
            <a:fillRect/>
          </a:stretch>
        </p:blipFill>
        <p:spPr>
          <a:xfrm>
            <a:off x="0" y="0"/>
            <a:ext cx="9144000" cy="6858000"/>
          </a:xfrm>
          <a:prstGeom prst="rect">
            <a:avLst/>
          </a:prstGeom>
        </p:spPr>
      </p:pic>
      <p:sp>
        <p:nvSpPr>
          <p:cNvPr id="3" name="Subtitle 2"/>
          <p:cNvSpPr txBox="1">
            <a:spLocks/>
          </p:cNvSpPr>
          <p:nvPr/>
        </p:nvSpPr>
        <p:spPr>
          <a:xfrm>
            <a:off x="685800" y="1600200"/>
            <a:ext cx="7391400" cy="4495800"/>
          </a:xfrm>
          <a:prstGeom prst="rect">
            <a:avLst/>
          </a:prstGeom>
        </p:spPr>
        <p:txBody>
          <a:bodyPr vert="horz" lIns="91440" tIns="45720" rIns="91440" bIns="45720" rtlCol="0">
            <a:normAutofit fontScale="70000" lnSpcReduction="2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386750"/>
                </a:solidFill>
                <a:latin typeface="Arial" pitchFamily="34" charset="0"/>
                <a:cs typeface="Arial" pitchFamily="34" charset="0"/>
              </a:rPr>
              <a:t> Effective dose</a:t>
            </a:r>
          </a:p>
          <a:p>
            <a:pPr lvl="1">
              <a:spcBef>
                <a:spcPct val="20000"/>
              </a:spcBef>
              <a:buFont typeface="Arial" pitchFamily="34" charset="0"/>
              <a:buChar char="•"/>
              <a:defRPr/>
            </a:pPr>
            <a:r>
              <a:rPr kumimoji="0" lang="en-US" sz="2800" b="0" i="0" u="none" strike="noStrike" kern="1200" cap="none" spc="0" normalizeH="0" noProof="0" dirty="0">
                <a:ln>
                  <a:noFill/>
                </a:ln>
                <a:solidFill>
                  <a:srgbClr val="386750"/>
                </a:solidFill>
                <a:effectLst/>
                <a:uLnTx/>
                <a:uFillTx/>
                <a:latin typeface="Arial" pitchFamily="34" charset="0"/>
                <a:cs typeface="Arial" pitchFamily="34" charset="0"/>
              </a:rPr>
              <a:t> </a:t>
            </a:r>
            <a:r>
              <a:rPr lang="en-US" sz="2800" dirty="0" smtClean="0">
                <a:solidFill>
                  <a:srgbClr val="386750"/>
                </a:solidFill>
                <a:latin typeface="Arial" pitchFamily="34" charset="0"/>
                <a:cs typeface="Arial" pitchFamily="34" charset="0"/>
              </a:rPr>
              <a:t>intended for use as protection quantity</a:t>
            </a:r>
          </a:p>
          <a:p>
            <a:pPr lvl="1">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prospective dose assessment for planning and 	optimization, demonstration of compliance with 	regulatory dose limits</a:t>
            </a:r>
          </a:p>
          <a:p>
            <a:pPr lvl="1">
              <a:spcBef>
                <a:spcPct val="20000"/>
              </a:spcBef>
              <a:buFont typeface="Arial" pitchFamily="34" charset="0"/>
              <a:buChar char="•"/>
              <a:defRPr/>
            </a:pPr>
            <a:r>
              <a:rPr lang="en-US" sz="2800" noProof="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not recommended for epidemiological evaluations, 	detailed specific retrospective investigations of 	individual exposure and risk</a:t>
            </a:r>
            <a:endParaRPr lang="en-US" sz="2800" noProof="0" dirty="0" smtClean="0">
              <a:solidFill>
                <a:srgbClr val="386750"/>
              </a:solidFill>
              <a:latin typeface="Arial" pitchFamily="34" charset="0"/>
              <a:cs typeface="Arial" pitchFamily="34" charset="0"/>
            </a:endParaRPr>
          </a:p>
          <a:p>
            <a:pPr>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Collective effective dose</a:t>
            </a:r>
          </a:p>
          <a:p>
            <a:pPr lvl="1">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instrument for optimization, comparing radiological 	technologies and protection procedures</a:t>
            </a:r>
          </a:p>
          <a:p>
            <a:pPr lvl="1">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mainly in occupational settings</a:t>
            </a:r>
          </a:p>
          <a:p>
            <a:pPr lvl="1">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not intended as a tool for epidemiological risk assessment</a:t>
            </a:r>
          </a:p>
          <a:p>
            <a:pPr lvl="1">
              <a:spcBef>
                <a:spcPct val="20000"/>
              </a:spcBef>
              <a:buFont typeface="Arial" pitchFamily="34" charset="0"/>
              <a:buChar char="•"/>
              <a:defRPr/>
            </a:pPr>
            <a:r>
              <a:rPr lang="en-US" sz="2800" dirty="0">
                <a:solidFill>
                  <a:srgbClr val="386750"/>
                </a:solidFill>
                <a:latin typeface="Arial" pitchFamily="34" charset="0"/>
                <a:cs typeface="Arial" pitchFamily="34" charset="0"/>
              </a:rPr>
              <a:t> </a:t>
            </a:r>
            <a:r>
              <a:rPr lang="en-US" sz="2800" dirty="0" smtClean="0">
                <a:solidFill>
                  <a:srgbClr val="386750"/>
                </a:solidFill>
                <a:latin typeface="Arial" pitchFamily="34" charset="0"/>
                <a:cs typeface="Arial" pitchFamily="34" charset="0"/>
              </a:rPr>
              <a:t>inappropriate in risk projections (calculation of cancer 	deaths from trivial individual doses to be avoided)</a:t>
            </a:r>
          </a:p>
        </p:txBody>
      </p:sp>
      <p:sp>
        <p:nvSpPr>
          <p:cNvPr id="5" name="Rectangle 4"/>
          <p:cNvSpPr>
            <a:spLocks noGrp="1"/>
          </p:cNvSpPr>
          <p:nvPr/>
        </p:nvSpPr>
        <p:spPr bwMode="auto">
          <a:xfrm>
            <a:off x="0" y="609600"/>
            <a:ext cx="6400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dirty="0" smtClean="0">
                <a:solidFill>
                  <a:srgbClr val="FFFF00"/>
                </a:solidFill>
              </a:rPr>
              <a:t>Effective Dose</a:t>
            </a:r>
          </a:p>
        </p:txBody>
      </p:sp>
    </p:spTree>
    <p:extLst>
      <p:ext uri="{BB962C8B-B14F-4D97-AF65-F5344CB8AC3E}">
        <p14:creationId xmlns:p14="http://schemas.microsoft.com/office/powerpoint/2010/main" val="2000852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csu-templt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csu-templt1</Template>
  <TotalTime>3101</TotalTime>
  <Words>602</Words>
  <Application>Microsoft Office PowerPoint</Application>
  <PresentationFormat>On-screen Show (4:3)</PresentationFormat>
  <Paragraphs>213</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csu-templt1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Tranby,Steve</dc:creator>
  <cp:lastModifiedBy>Brandl,Alexander</cp:lastModifiedBy>
  <cp:revision>272</cp:revision>
  <dcterms:created xsi:type="dcterms:W3CDTF">2009-06-05T21:41:41Z</dcterms:created>
  <dcterms:modified xsi:type="dcterms:W3CDTF">2011-02-11T14:46:41Z</dcterms:modified>
</cp:coreProperties>
</file>